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sldIdLst>
    <p:sldId id="298" r:id="rId2"/>
    <p:sldId id="258" r:id="rId3"/>
    <p:sldId id="260" r:id="rId4"/>
    <p:sldId id="293" r:id="rId5"/>
    <p:sldId id="262" r:id="rId6"/>
    <p:sldId id="259" r:id="rId7"/>
    <p:sldId id="301" r:id="rId8"/>
    <p:sldId id="261" r:id="rId9"/>
    <p:sldId id="265" r:id="rId10"/>
    <p:sldId id="294" r:id="rId11"/>
    <p:sldId id="263" r:id="rId12"/>
    <p:sldId id="267" r:id="rId13"/>
    <p:sldId id="273" r:id="rId14"/>
    <p:sldId id="268" r:id="rId15"/>
    <p:sldId id="274" r:id="rId16"/>
    <p:sldId id="276" r:id="rId17"/>
    <p:sldId id="269" r:id="rId18"/>
    <p:sldId id="270" r:id="rId19"/>
    <p:sldId id="288" r:id="rId20"/>
    <p:sldId id="289" r:id="rId21"/>
    <p:sldId id="272" r:id="rId22"/>
    <p:sldId id="290" r:id="rId23"/>
    <p:sldId id="278" r:id="rId24"/>
    <p:sldId id="271" r:id="rId25"/>
    <p:sldId id="264" r:id="rId26"/>
    <p:sldId id="291" r:id="rId27"/>
    <p:sldId id="295" r:id="rId28"/>
    <p:sldId id="292" r:id="rId29"/>
    <p:sldId id="296" r:id="rId30"/>
    <p:sldId id="297" r:id="rId31"/>
    <p:sldId id="299" r:id="rId32"/>
    <p:sldId id="305" r:id="rId33"/>
    <p:sldId id="306" r:id="rId34"/>
    <p:sldId id="307" r:id="rId35"/>
  </p:sldIdLst>
  <p:sldSz cx="10058400" cy="7772400"/>
  <p:notesSz cx="10058400" cy="7772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448">
          <p15:clr>
            <a:srgbClr val="A4A3A4"/>
          </p15:clr>
        </p15:guide>
        <p15:guide id="2" pos="3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94"/>
    <p:restoredTop sz="81491" autoAdjust="0"/>
  </p:normalViewPr>
  <p:slideViewPr>
    <p:cSldViewPr>
      <p:cViewPr varScale="1">
        <p:scale>
          <a:sx n="93" d="100"/>
          <a:sy n="93" d="100"/>
        </p:scale>
        <p:origin x="1168" y="208"/>
      </p:cViewPr>
      <p:guideLst>
        <p:guide orient="horz" pos="2880"/>
        <p:guide pos="2160"/>
      </p:guideLst>
    </p:cSldViewPr>
  </p:slideViewPr>
  <p:notesTextViewPr>
    <p:cViewPr>
      <p:scale>
        <a:sx n="100" d="100"/>
        <a:sy n="100" d="100"/>
      </p:scale>
      <p:origin x="0" y="0"/>
    </p:cViewPr>
  </p:notesTextViewPr>
  <p:notesViewPr>
    <p:cSldViewPr snapToObjects="1">
      <p:cViewPr>
        <p:scale>
          <a:sx n="200" d="100"/>
          <a:sy n="200" d="100"/>
        </p:scale>
        <p:origin x="-88" y="2056"/>
      </p:cViewPr>
      <p:guideLst>
        <p:guide orient="horz" pos="2448"/>
        <p:guide pos="3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88F246-E477-DC4A-BC28-F00C9788235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D1E02558-C555-7B49-BC59-13448B079DBE}">
      <dgm:prSet phldrT="[Text]"/>
      <dgm:spPr/>
      <dgm:t>
        <a:bodyPr/>
        <a:lstStyle/>
        <a:p>
          <a:r>
            <a:rPr lang="en-US" dirty="0"/>
            <a:t>Register to Vote by </a:t>
          </a:r>
          <a:r>
            <a:rPr lang="en-US" b="1" dirty="0"/>
            <a:t>June 3</a:t>
          </a:r>
        </a:p>
      </dgm:t>
    </dgm:pt>
    <dgm:pt modelId="{FDECC8BC-2E0A-934B-9D4A-70861F03EF80}" type="parTrans" cxnId="{7816DAE9-690D-654F-9E68-3F3C7776E00A}">
      <dgm:prSet/>
      <dgm:spPr/>
      <dgm:t>
        <a:bodyPr/>
        <a:lstStyle/>
        <a:p>
          <a:endParaRPr lang="en-US"/>
        </a:p>
      </dgm:t>
    </dgm:pt>
    <dgm:pt modelId="{AF59EDBD-76D7-C44A-9B1B-E5DB1BE45953}" type="sibTrans" cxnId="{7816DAE9-690D-654F-9E68-3F3C7776E00A}">
      <dgm:prSet/>
      <dgm:spPr/>
      <dgm:t>
        <a:bodyPr/>
        <a:lstStyle/>
        <a:p>
          <a:endParaRPr lang="en-US"/>
        </a:p>
      </dgm:t>
    </dgm:pt>
    <dgm:pt modelId="{278CAF3A-0383-4D49-915C-C7D721751D9B}">
      <dgm:prSet phldrT="[Text]"/>
      <dgm:spPr/>
      <dgm:t>
        <a:bodyPr/>
        <a:lstStyle/>
        <a:p>
          <a:r>
            <a:rPr lang="en-US" dirty="0"/>
            <a:t>General Election</a:t>
          </a:r>
        </a:p>
      </dgm:t>
    </dgm:pt>
    <dgm:pt modelId="{4663D7CF-F54A-BD4B-8BBE-1D6A4D9C0338}" type="parTrans" cxnId="{74D0DEEF-14A1-1F4D-9167-10389D98A552}">
      <dgm:prSet/>
      <dgm:spPr/>
      <dgm:t>
        <a:bodyPr/>
        <a:lstStyle/>
        <a:p>
          <a:endParaRPr lang="en-US"/>
        </a:p>
      </dgm:t>
    </dgm:pt>
    <dgm:pt modelId="{B15BEBFE-A974-8641-8B85-4C1B44AFF13E}" type="sibTrans" cxnId="{74D0DEEF-14A1-1F4D-9167-10389D98A552}">
      <dgm:prSet/>
      <dgm:spPr/>
      <dgm:t>
        <a:bodyPr/>
        <a:lstStyle/>
        <a:p>
          <a:endParaRPr lang="en-US"/>
        </a:p>
      </dgm:t>
    </dgm:pt>
    <dgm:pt modelId="{E7E768D1-A381-1343-9BBB-FA2DCA2F3B7C}">
      <dgm:prSet phldrT="[Text]"/>
      <dgm:spPr/>
      <dgm:t>
        <a:bodyPr/>
        <a:lstStyle/>
        <a:p>
          <a:r>
            <a:rPr lang="en-US" dirty="0"/>
            <a:t>Register to Vote by </a:t>
          </a:r>
          <a:r>
            <a:rPr lang="en-US" b="1" dirty="0"/>
            <a:t>October 14</a:t>
          </a:r>
        </a:p>
      </dgm:t>
    </dgm:pt>
    <dgm:pt modelId="{10245198-D24B-2345-ABBC-BCD7316163A1}" type="parTrans" cxnId="{65E00CBC-1E41-8044-A7AB-2017D50FB1C4}">
      <dgm:prSet/>
      <dgm:spPr/>
      <dgm:t>
        <a:bodyPr/>
        <a:lstStyle/>
        <a:p>
          <a:endParaRPr lang="en-US"/>
        </a:p>
      </dgm:t>
    </dgm:pt>
    <dgm:pt modelId="{29C7D36B-CCEC-0A4B-B85B-5ADF91987B5C}" type="sibTrans" cxnId="{65E00CBC-1E41-8044-A7AB-2017D50FB1C4}">
      <dgm:prSet/>
      <dgm:spPr/>
      <dgm:t>
        <a:bodyPr/>
        <a:lstStyle/>
        <a:p>
          <a:endParaRPr lang="en-US"/>
        </a:p>
      </dgm:t>
    </dgm:pt>
    <dgm:pt modelId="{60E94E8F-39C1-DD4E-B343-65FE36DD1CCC}">
      <dgm:prSet phldrT="[Text]"/>
      <dgm:spPr/>
      <dgm:t>
        <a:bodyPr/>
        <a:lstStyle/>
        <a:p>
          <a:r>
            <a:rPr lang="en-US" dirty="0"/>
            <a:t>Primary Election</a:t>
          </a:r>
        </a:p>
      </dgm:t>
    </dgm:pt>
    <dgm:pt modelId="{D9EFE847-8D76-474A-A666-A6813C4046BD}" type="parTrans" cxnId="{EC6C5649-EF3D-D441-8E59-0F020EF412A5}">
      <dgm:prSet/>
      <dgm:spPr/>
      <dgm:t>
        <a:bodyPr/>
        <a:lstStyle/>
        <a:p>
          <a:endParaRPr lang="en-US"/>
        </a:p>
      </dgm:t>
    </dgm:pt>
    <dgm:pt modelId="{87B3B8C7-ED42-D94B-9218-C75B9C2A7B9C}" type="sibTrans" cxnId="{EC6C5649-EF3D-D441-8E59-0F020EF412A5}">
      <dgm:prSet/>
      <dgm:spPr/>
      <dgm:t>
        <a:bodyPr/>
        <a:lstStyle/>
        <a:p>
          <a:endParaRPr lang="en-US"/>
        </a:p>
      </dgm:t>
    </dgm:pt>
    <dgm:pt modelId="{85329DBB-62D1-064C-8CFC-D1480520CCDB}">
      <dgm:prSet phldrT="[Text]"/>
      <dgm:spPr/>
      <dgm:t>
        <a:bodyPr/>
        <a:lstStyle/>
        <a:p>
          <a:r>
            <a:rPr lang="en-US" dirty="0"/>
            <a:t>Request to Vote by Mail by </a:t>
          </a:r>
          <a:r>
            <a:rPr lang="en-US" b="1" dirty="0"/>
            <a:t>June 13</a:t>
          </a:r>
        </a:p>
      </dgm:t>
    </dgm:pt>
    <dgm:pt modelId="{CB0B19C4-76BB-BF41-A2BA-EEB048E65564}" type="parTrans" cxnId="{EAC31E1B-39D3-F847-99A5-22728AC7D6B1}">
      <dgm:prSet/>
      <dgm:spPr/>
      <dgm:t>
        <a:bodyPr/>
        <a:lstStyle/>
        <a:p>
          <a:endParaRPr lang="en-US"/>
        </a:p>
      </dgm:t>
    </dgm:pt>
    <dgm:pt modelId="{6FBD5542-4542-714B-BC33-6F70BEB8BB27}" type="sibTrans" cxnId="{EAC31E1B-39D3-F847-99A5-22728AC7D6B1}">
      <dgm:prSet/>
      <dgm:spPr/>
      <dgm:t>
        <a:bodyPr/>
        <a:lstStyle/>
        <a:p>
          <a:endParaRPr lang="en-US"/>
        </a:p>
      </dgm:t>
    </dgm:pt>
    <dgm:pt modelId="{37394D4E-EC39-2A46-83B5-77D977D54104}">
      <dgm:prSet phldrT="[Text]"/>
      <dgm:spPr/>
      <dgm:t>
        <a:bodyPr/>
        <a:lstStyle/>
        <a:p>
          <a:r>
            <a:rPr lang="en-US" dirty="0"/>
            <a:t>Vote Early: </a:t>
          </a:r>
          <a:r>
            <a:rPr lang="en-US" b="1" dirty="0"/>
            <a:t>June 18 – June 26</a:t>
          </a:r>
        </a:p>
      </dgm:t>
    </dgm:pt>
    <dgm:pt modelId="{F29F550D-4B4D-D149-B402-962F4DD2F8DA}" type="parTrans" cxnId="{0BD9197C-2B35-7E4F-959B-2E6946C7E787}">
      <dgm:prSet/>
      <dgm:spPr/>
      <dgm:t>
        <a:bodyPr/>
        <a:lstStyle/>
        <a:p>
          <a:endParaRPr lang="en-US"/>
        </a:p>
      </dgm:t>
    </dgm:pt>
    <dgm:pt modelId="{FFE4C9C3-FE5E-014E-B03F-BF937BB0092D}" type="sibTrans" cxnId="{0BD9197C-2B35-7E4F-959B-2E6946C7E787}">
      <dgm:prSet/>
      <dgm:spPr/>
      <dgm:t>
        <a:bodyPr/>
        <a:lstStyle/>
        <a:p>
          <a:endParaRPr lang="en-US"/>
        </a:p>
      </dgm:t>
    </dgm:pt>
    <dgm:pt modelId="{D1562D04-A5F1-974E-92F1-98C19BFAC013}">
      <dgm:prSet phldrT="[Text]"/>
      <dgm:spPr/>
      <dgm:t>
        <a:bodyPr/>
        <a:lstStyle/>
        <a:p>
          <a:r>
            <a:rPr lang="en-US" dirty="0"/>
            <a:t>Election Day &amp; Return Mail Ballot: </a:t>
          </a:r>
          <a:r>
            <a:rPr lang="en-US" b="1" dirty="0"/>
            <a:t>June 28</a:t>
          </a:r>
        </a:p>
      </dgm:t>
    </dgm:pt>
    <dgm:pt modelId="{F56B1B82-31A2-4D42-8DC2-9B78BB52276E}" type="parTrans" cxnId="{0966EEAF-C2C8-F848-BB8C-4DEF554FC42C}">
      <dgm:prSet/>
      <dgm:spPr/>
      <dgm:t>
        <a:bodyPr/>
        <a:lstStyle/>
        <a:p>
          <a:endParaRPr lang="en-US"/>
        </a:p>
      </dgm:t>
    </dgm:pt>
    <dgm:pt modelId="{2976A58B-3E05-0B43-A433-7EB9B409A97A}" type="sibTrans" cxnId="{0966EEAF-C2C8-F848-BB8C-4DEF554FC42C}">
      <dgm:prSet/>
      <dgm:spPr/>
      <dgm:t>
        <a:bodyPr/>
        <a:lstStyle/>
        <a:p>
          <a:endParaRPr lang="en-US"/>
        </a:p>
      </dgm:t>
    </dgm:pt>
    <dgm:pt modelId="{EDEEEAC4-514D-8B46-93D3-45B430185748}">
      <dgm:prSet phldrT="[Text]"/>
      <dgm:spPr/>
      <dgm:t>
        <a:bodyPr/>
        <a:lstStyle/>
        <a:p>
          <a:r>
            <a:rPr lang="en-US" dirty="0"/>
            <a:t>Request to Vote by Mail by </a:t>
          </a:r>
          <a:r>
            <a:rPr lang="en-US" b="1" dirty="0"/>
            <a:t>October 28</a:t>
          </a:r>
        </a:p>
      </dgm:t>
    </dgm:pt>
    <dgm:pt modelId="{0359364E-342A-B84F-AA18-95AA89845830}" type="parTrans" cxnId="{3F8D9AD9-7BCA-734C-A9F9-E4AC1EB6D5A9}">
      <dgm:prSet/>
      <dgm:spPr/>
      <dgm:t>
        <a:bodyPr/>
        <a:lstStyle/>
        <a:p>
          <a:endParaRPr lang="en-US"/>
        </a:p>
      </dgm:t>
    </dgm:pt>
    <dgm:pt modelId="{71A054FC-AD6A-B242-8709-5AE9F11531BF}" type="sibTrans" cxnId="{3F8D9AD9-7BCA-734C-A9F9-E4AC1EB6D5A9}">
      <dgm:prSet/>
      <dgm:spPr/>
      <dgm:t>
        <a:bodyPr/>
        <a:lstStyle/>
        <a:p>
          <a:endParaRPr lang="en-US"/>
        </a:p>
      </dgm:t>
    </dgm:pt>
    <dgm:pt modelId="{CAFCF71D-30B3-1742-8E3F-5BC946A19F43}">
      <dgm:prSet phldrT="[Text]"/>
      <dgm:spPr/>
      <dgm:t>
        <a:bodyPr/>
        <a:lstStyle/>
        <a:p>
          <a:r>
            <a:rPr lang="en-US" dirty="0"/>
            <a:t>Vote Early: </a:t>
          </a:r>
          <a:r>
            <a:rPr lang="en-US" b="1" dirty="0"/>
            <a:t>October 29 – November 6</a:t>
          </a:r>
        </a:p>
      </dgm:t>
    </dgm:pt>
    <dgm:pt modelId="{47E6CE17-711B-4440-BBA2-362768DEB49A}" type="parTrans" cxnId="{10BC810F-7B92-1947-9A8B-8255BE02270C}">
      <dgm:prSet/>
      <dgm:spPr/>
      <dgm:t>
        <a:bodyPr/>
        <a:lstStyle/>
        <a:p>
          <a:endParaRPr lang="en-US"/>
        </a:p>
      </dgm:t>
    </dgm:pt>
    <dgm:pt modelId="{5505553D-6B9C-0E47-AC92-4E12FBF3FA1F}" type="sibTrans" cxnId="{10BC810F-7B92-1947-9A8B-8255BE02270C}">
      <dgm:prSet/>
      <dgm:spPr/>
      <dgm:t>
        <a:bodyPr/>
        <a:lstStyle/>
        <a:p>
          <a:endParaRPr lang="en-US"/>
        </a:p>
      </dgm:t>
    </dgm:pt>
    <dgm:pt modelId="{D5688F66-A888-5346-8DEB-CE296B51BFFF}">
      <dgm:prSet phldrT="[Text]"/>
      <dgm:spPr/>
      <dgm:t>
        <a:bodyPr/>
        <a:lstStyle/>
        <a:p>
          <a:r>
            <a:rPr lang="en-US" dirty="0"/>
            <a:t>Election Day &amp; Return Mail Ballot: </a:t>
          </a:r>
          <a:r>
            <a:rPr lang="en-US" b="1" dirty="0"/>
            <a:t>November 8</a:t>
          </a:r>
        </a:p>
      </dgm:t>
    </dgm:pt>
    <dgm:pt modelId="{CAF1F1AE-CF2B-B347-AB7A-98092D6393E2}" type="parTrans" cxnId="{F27BE37E-9F9B-0547-8A09-667D4413E654}">
      <dgm:prSet/>
      <dgm:spPr/>
      <dgm:t>
        <a:bodyPr/>
        <a:lstStyle/>
        <a:p>
          <a:endParaRPr lang="en-US"/>
        </a:p>
      </dgm:t>
    </dgm:pt>
    <dgm:pt modelId="{07C716A3-25CB-9447-9FEF-B4ADAD91219A}" type="sibTrans" cxnId="{F27BE37E-9F9B-0547-8A09-667D4413E654}">
      <dgm:prSet/>
      <dgm:spPr/>
      <dgm:t>
        <a:bodyPr/>
        <a:lstStyle/>
        <a:p>
          <a:endParaRPr lang="en-US"/>
        </a:p>
      </dgm:t>
    </dgm:pt>
    <dgm:pt modelId="{CD926033-0B2C-A847-A0C1-D3C489156B6B}" type="pres">
      <dgm:prSet presAssocID="{C988F246-E477-DC4A-BC28-F00C97882351}" presName="linearFlow" presStyleCnt="0">
        <dgm:presLayoutVars>
          <dgm:dir/>
          <dgm:animLvl val="lvl"/>
          <dgm:resizeHandles val="exact"/>
        </dgm:presLayoutVars>
      </dgm:prSet>
      <dgm:spPr/>
    </dgm:pt>
    <dgm:pt modelId="{CC7C903D-6D99-BF48-947A-9FFB55E1B268}" type="pres">
      <dgm:prSet presAssocID="{60E94E8F-39C1-DD4E-B343-65FE36DD1CCC}" presName="composite" presStyleCnt="0"/>
      <dgm:spPr/>
    </dgm:pt>
    <dgm:pt modelId="{89F17F34-3FCC-004C-8BB7-7DEAFAD249D0}" type="pres">
      <dgm:prSet presAssocID="{60E94E8F-39C1-DD4E-B343-65FE36DD1CCC}" presName="parentText" presStyleLbl="alignNode1" presStyleIdx="0" presStyleCnt="2">
        <dgm:presLayoutVars>
          <dgm:chMax val="1"/>
          <dgm:bulletEnabled val="1"/>
        </dgm:presLayoutVars>
      </dgm:prSet>
      <dgm:spPr/>
    </dgm:pt>
    <dgm:pt modelId="{FF3C3892-E1AB-CF40-BE54-FF06E5D1D2EE}" type="pres">
      <dgm:prSet presAssocID="{60E94E8F-39C1-DD4E-B343-65FE36DD1CCC}" presName="descendantText" presStyleLbl="alignAcc1" presStyleIdx="0" presStyleCnt="2" custLinFactNeighborX="-231" custLinFactNeighborY="-1029">
        <dgm:presLayoutVars>
          <dgm:bulletEnabled val="1"/>
        </dgm:presLayoutVars>
      </dgm:prSet>
      <dgm:spPr/>
    </dgm:pt>
    <dgm:pt modelId="{924F3923-A3C9-BF41-99C9-128EBE13D38A}" type="pres">
      <dgm:prSet presAssocID="{87B3B8C7-ED42-D94B-9218-C75B9C2A7B9C}" presName="sp" presStyleCnt="0"/>
      <dgm:spPr/>
    </dgm:pt>
    <dgm:pt modelId="{072D4E7D-9922-7D49-8188-41F12E2BECA9}" type="pres">
      <dgm:prSet presAssocID="{278CAF3A-0383-4D49-915C-C7D721751D9B}" presName="composite" presStyleCnt="0"/>
      <dgm:spPr/>
    </dgm:pt>
    <dgm:pt modelId="{968D7C15-9543-C346-AF97-DC55396E6C84}" type="pres">
      <dgm:prSet presAssocID="{278CAF3A-0383-4D49-915C-C7D721751D9B}" presName="parentText" presStyleLbl="alignNode1" presStyleIdx="1" presStyleCnt="2">
        <dgm:presLayoutVars>
          <dgm:chMax val="1"/>
          <dgm:bulletEnabled val="1"/>
        </dgm:presLayoutVars>
      </dgm:prSet>
      <dgm:spPr/>
    </dgm:pt>
    <dgm:pt modelId="{D4FDE3E5-8604-2B47-A9BE-97FB9900729B}" type="pres">
      <dgm:prSet presAssocID="{278CAF3A-0383-4D49-915C-C7D721751D9B}" presName="descendantText" presStyleLbl="alignAcc1" presStyleIdx="1" presStyleCnt="2">
        <dgm:presLayoutVars>
          <dgm:bulletEnabled val="1"/>
        </dgm:presLayoutVars>
      </dgm:prSet>
      <dgm:spPr/>
    </dgm:pt>
  </dgm:ptLst>
  <dgm:cxnLst>
    <dgm:cxn modelId="{BFC65B0D-12D5-6542-B092-5D9A38F809B9}" type="presOf" srcId="{C988F246-E477-DC4A-BC28-F00C97882351}" destId="{CD926033-0B2C-A847-A0C1-D3C489156B6B}" srcOrd="0" destOrd="0" presId="urn:microsoft.com/office/officeart/2005/8/layout/chevron2"/>
    <dgm:cxn modelId="{10BC810F-7B92-1947-9A8B-8255BE02270C}" srcId="{278CAF3A-0383-4D49-915C-C7D721751D9B}" destId="{CAFCF71D-30B3-1742-8E3F-5BC946A19F43}" srcOrd="2" destOrd="0" parTransId="{47E6CE17-711B-4440-BBA2-362768DEB49A}" sibTransId="{5505553D-6B9C-0E47-AC92-4E12FBF3FA1F}"/>
    <dgm:cxn modelId="{EAC31E1B-39D3-F847-99A5-22728AC7D6B1}" srcId="{60E94E8F-39C1-DD4E-B343-65FE36DD1CCC}" destId="{85329DBB-62D1-064C-8CFC-D1480520CCDB}" srcOrd="1" destOrd="0" parTransId="{CB0B19C4-76BB-BF41-A2BA-EEB048E65564}" sibTransId="{6FBD5542-4542-714B-BC33-6F70BEB8BB27}"/>
    <dgm:cxn modelId="{EEC0973A-4A60-7946-958D-0F89CE6B9B24}" type="presOf" srcId="{60E94E8F-39C1-DD4E-B343-65FE36DD1CCC}" destId="{89F17F34-3FCC-004C-8BB7-7DEAFAD249D0}" srcOrd="0" destOrd="0" presId="urn:microsoft.com/office/officeart/2005/8/layout/chevron2"/>
    <dgm:cxn modelId="{EC6C5649-EF3D-D441-8E59-0F020EF412A5}" srcId="{C988F246-E477-DC4A-BC28-F00C97882351}" destId="{60E94E8F-39C1-DD4E-B343-65FE36DD1CCC}" srcOrd="0" destOrd="0" parTransId="{D9EFE847-8D76-474A-A666-A6813C4046BD}" sibTransId="{87B3B8C7-ED42-D94B-9218-C75B9C2A7B9C}"/>
    <dgm:cxn modelId="{C0E95B4B-9759-E04E-941D-32DF3ACCD281}" type="presOf" srcId="{D1562D04-A5F1-974E-92F1-98C19BFAC013}" destId="{FF3C3892-E1AB-CF40-BE54-FF06E5D1D2EE}" srcOrd="0" destOrd="3" presId="urn:microsoft.com/office/officeart/2005/8/layout/chevron2"/>
    <dgm:cxn modelId="{0D0E616C-64A9-B74B-A16A-6A8D4B4A8B15}" type="presOf" srcId="{37394D4E-EC39-2A46-83B5-77D977D54104}" destId="{FF3C3892-E1AB-CF40-BE54-FF06E5D1D2EE}" srcOrd="0" destOrd="2" presId="urn:microsoft.com/office/officeart/2005/8/layout/chevron2"/>
    <dgm:cxn modelId="{87074E73-C801-5C48-A6B2-F62F069F88BE}" type="presOf" srcId="{EDEEEAC4-514D-8B46-93D3-45B430185748}" destId="{D4FDE3E5-8604-2B47-A9BE-97FB9900729B}" srcOrd="0" destOrd="1" presId="urn:microsoft.com/office/officeart/2005/8/layout/chevron2"/>
    <dgm:cxn modelId="{FFC00877-C4EC-5B4C-B55C-33C3817A54EB}" type="presOf" srcId="{278CAF3A-0383-4D49-915C-C7D721751D9B}" destId="{968D7C15-9543-C346-AF97-DC55396E6C84}" srcOrd="0" destOrd="0" presId="urn:microsoft.com/office/officeart/2005/8/layout/chevron2"/>
    <dgm:cxn modelId="{0BD9197C-2B35-7E4F-959B-2E6946C7E787}" srcId="{60E94E8F-39C1-DD4E-B343-65FE36DD1CCC}" destId="{37394D4E-EC39-2A46-83B5-77D977D54104}" srcOrd="2" destOrd="0" parTransId="{F29F550D-4B4D-D149-B402-962F4DD2F8DA}" sibTransId="{FFE4C9C3-FE5E-014E-B03F-BF937BB0092D}"/>
    <dgm:cxn modelId="{F27BE37E-9F9B-0547-8A09-667D4413E654}" srcId="{278CAF3A-0383-4D49-915C-C7D721751D9B}" destId="{D5688F66-A888-5346-8DEB-CE296B51BFFF}" srcOrd="3" destOrd="0" parTransId="{CAF1F1AE-CF2B-B347-AB7A-98092D6393E2}" sibTransId="{07C716A3-25CB-9447-9FEF-B4ADAD91219A}"/>
    <dgm:cxn modelId="{2350D69F-C904-FF44-9597-408769C585BA}" type="presOf" srcId="{85329DBB-62D1-064C-8CFC-D1480520CCDB}" destId="{FF3C3892-E1AB-CF40-BE54-FF06E5D1D2EE}" srcOrd="0" destOrd="1" presId="urn:microsoft.com/office/officeart/2005/8/layout/chevron2"/>
    <dgm:cxn modelId="{A0C9ADA5-1015-E14C-B01A-28D6D32211AE}" type="presOf" srcId="{E7E768D1-A381-1343-9BBB-FA2DCA2F3B7C}" destId="{D4FDE3E5-8604-2B47-A9BE-97FB9900729B}" srcOrd="0" destOrd="0" presId="urn:microsoft.com/office/officeart/2005/8/layout/chevron2"/>
    <dgm:cxn modelId="{0966EEAF-C2C8-F848-BB8C-4DEF554FC42C}" srcId="{60E94E8F-39C1-DD4E-B343-65FE36DD1CCC}" destId="{D1562D04-A5F1-974E-92F1-98C19BFAC013}" srcOrd="3" destOrd="0" parTransId="{F56B1B82-31A2-4D42-8DC2-9B78BB52276E}" sibTransId="{2976A58B-3E05-0B43-A433-7EB9B409A97A}"/>
    <dgm:cxn modelId="{65E00CBC-1E41-8044-A7AB-2017D50FB1C4}" srcId="{278CAF3A-0383-4D49-915C-C7D721751D9B}" destId="{E7E768D1-A381-1343-9BBB-FA2DCA2F3B7C}" srcOrd="0" destOrd="0" parTransId="{10245198-D24B-2345-ABBC-BCD7316163A1}" sibTransId="{29C7D36B-CCEC-0A4B-B85B-5ADF91987B5C}"/>
    <dgm:cxn modelId="{E678EAC7-6A84-1E4D-840E-21ABDE91973C}" type="presOf" srcId="{D5688F66-A888-5346-8DEB-CE296B51BFFF}" destId="{D4FDE3E5-8604-2B47-A9BE-97FB9900729B}" srcOrd="0" destOrd="3" presId="urn:microsoft.com/office/officeart/2005/8/layout/chevron2"/>
    <dgm:cxn modelId="{8B714ED3-3F9B-0049-AD9E-F98794FBCE0E}" type="presOf" srcId="{CAFCF71D-30B3-1742-8E3F-5BC946A19F43}" destId="{D4FDE3E5-8604-2B47-A9BE-97FB9900729B}" srcOrd="0" destOrd="2" presId="urn:microsoft.com/office/officeart/2005/8/layout/chevron2"/>
    <dgm:cxn modelId="{1E705DD8-6CAA-FD46-8CF7-6CEA57EEDEDD}" type="presOf" srcId="{D1E02558-C555-7B49-BC59-13448B079DBE}" destId="{FF3C3892-E1AB-CF40-BE54-FF06E5D1D2EE}" srcOrd="0" destOrd="0" presId="urn:microsoft.com/office/officeart/2005/8/layout/chevron2"/>
    <dgm:cxn modelId="{3F8D9AD9-7BCA-734C-A9F9-E4AC1EB6D5A9}" srcId="{278CAF3A-0383-4D49-915C-C7D721751D9B}" destId="{EDEEEAC4-514D-8B46-93D3-45B430185748}" srcOrd="1" destOrd="0" parTransId="{0359364E-342A-B84F-AA18-95AA89845830}" sibTransId="{71A054FC-AD6A-B242-8709-5AE9F11531BF}"/>
    <dgm:cxn modelId="{7816DAE9-690D-654F-9E68-3F3C7776E00A}" srcId="{60E94E8F-39C1-DD4E-B343-65FE36DD1CCC}" destId="{D1E02558-C555-7B49-BC59-13448B079DBE}" srcOrd="0" destOrd="0" parTransId="{FDECC8BC-2E0A-934B-9D4A-70861F03EF80}" sibTransId="{AF59EDBD-76D7-C44A-9B1B-E5DB1BE45953}"/>
    <dgm:cxn modelId="{74D0DEEF-14A1-1F4D-9167-10389D98A552}" srcId="{C988F246-E477-DC4A-BC28-F00C97882351}" destId="{278CAF3A-0383-4D49-915C-C7D721751D9B}" srcOrd="1" destOrd="0" parTransId="{4663D7CF-F54A-BD4B-8BBE-1D6A4D9C0338}" sibTransId="{B15BEBFE-A974-8641-8B85-4C1B44AFF13E}"/>
    <dgm:cxn modelId="{20B6B633-9D76-4E44-B7E3-5CC9CC4BDDA2}" type="presParOf" srcId="{CD926033-0B2C-A847-A0C1-D3C489156B6B}" destId="{CC7C903D-6D99-BF48-947A-9FFB55E1B268}" srcOrd="0" destOrd="0" presId="urn:microsoft.com/office/officeart/2005/8/layout/chevron2"/>
    <dgm:cxn modelId="{FFA7CE38-65F0-EC41-8D65-47CA96D0F59C}" type="presParOf" srcId="{CC7C903D-6D99-BF48-947A-9FFB55E1B268}" destId="{89F17F34-3FCC-004C-8BB7-7DEAFAD249D0}" srcOrd="0" destOrd="0" presId="urn:microsoft.com/office/officeart/2005/8/layout/chevron2"/>
    <dgm:cxn modelId="{5B9CC2A4-C33A-BF45-AB2A-9DA08B66E3CD}" type="presParOf" srcId="{CC7C903D-6D99-BF48-947A-9FFB55E1B268}" destId="{FF3C3892-E1AB-CF40-BE54-FF06E5D1D2EE}" srcOrd="1" destOrd="0" presId="urn:microsoft.com/office/officeart/2005/8/layout/chevron2"/>
    <dgm:cxn modelId="{22705C40-51F2-0947-BE3B-D00A276B1434}" type="presParOf" srcId="{CD926033-0B2C-A847-A0C1-D3C489156B6B}" destId="{924F3923-A3C9-BF41-99C9-128EBE13D38A}" srcOrd="1" destOrd="0" presId="urn:microsoft.com/office/officeart/2005/8/layout/chevron2"/>
    <dgm:cxn modelId="{31DEEB5F-D710-AC4A-8522-CC014FA3FD06}" type="presParOf" srcId="{CD926033-0B2C-A847-A0C1-D3C489156B6B}" destId="{072D4E7D-9922-7D49-8188-41F12E2BECA9}" srcOrd="2" destOrd="0" presId="urn:microsoft.com/office/officeart/2005/8/layout/chevron2"/>
    <dgm:cxn modelId="{1E4DDC11-259C-364E-B8D2-2FD0ED7196F6}" type="presParOf" srcId="{072D4E7D-9922-7D49-8188-41F12E2BECA9}" destId="{968D7C15-9543-C346-AF97-DC55396E6C84}" srcOrd="0" destOrd="0" presId="urn:microsoft.com/office/officeart/2005/8/layout/chevron2"/>
    <dgm:cxn modelId="{2701ADA5-4422-4348-98A2-346447EB11C2}" type="presParOf" srcId="{072D4E7D-9922-7D49-8188-41F12E2BECA9}" destId="{D4FDE3E5-8604-2B47-A9BE-97FB9900729B}"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68C991-CF08-5948-8CD7-798AC972E133}" type="doc">
      <dgm:prSet loTypeId="urn:microsoft.com/office/officeart/2005/8/layout/pyramid1" loCatId="pyramid" qsTypeId="urn:microsoft.com/office/officeart/2005/8/quickstyle/simple4" qsCatId="simple" csTypeId="urn:microsoft.com/office/officeart/2005/8/colors/accent1_2" csCatId="accent1" phldr="1"/>
      <dgm:spPr/>
    </dgm:pt>
    <dgm:pt modelId="{CE9C311A-D2E2-F34C-B6F8-15B5DDB21D4C}">
      <dgm:prSet phldrT="[Text]" custT="1"/>
      <dgm:spPr/>
      <dgm:t>
        <a:bodyPr/>
        <a:lstStyle/>
        <a:p>
          <a:endParaRPr lang="en-US" sz="3500" b="1" dirty="0"/>
        </a:p>
        <a:p>
          <a:r>
            <a:rPr lang="en-US" sz="2800" dirty="0">
              <a:solidFill>
                <a:schemeClr val="tx1"/>
              </a:solidFill>
            </a:rPr>
            <a:t>10.6 million</a:t>
          </a:r>
        </a:p>
        <a:p>
          <a:r>
            <a:rPr lang="en-US" sz="3500" b="1" dirty="0">
              <a:solidFill>
                <a:schemeClr val="tx1"/>
              </a:solidFill>
            </a:rPr>
            <a:t>To Register!</a:t>
          </a:r>
        </a:p>
      </dgm:t>
    </dgm:pt>
    <dgm:pt modelId="{E1492DC1-4B13-F442-A918-5A500DD40FF2}" type="parTrans" cxnId="{211672CF-3AC6-8740-85D6-AA9DC2251671}">
      <dgm:prSet/>
      <dgm:spPr/>
      <dgm:t>
        <a:bodyPr/>
        <a:lstStyle/>
        <a:p>
          <a:endParaRPr lang="en-US"/>
        </a:p>
      </dgm:t>
    </dgm:pt>
    <dgm:pt modelId="{7A881C0B-00AF-B64B-8F1C-2EE5E8285C94}" type="sibTrans" cxnId="{211672CF-3AC6-8740-85D6-AA9DC2251671}">
      <dgm:prSet/>
      <dgm:spPr/>
      <dgm:t>
        <a:bodyPr/>
        <a:lstStyle/>
        <a:p>
          <a:endParaRPr lang="en-US"/>
        </a:p>
      </dgm:t>
    </dgm:pt>
    <dgm:pt modelId="{9C94BD5D-B14A-864F-8C78-5B871CD49A32}">
      <dgm:prSet phldrT="[Text]"/>
      <dgm:spPr/>
      <dgm:t>
        <a:bodyPr/>
        <a:lstStyle/>
        <a:p>
          <a:r>
            <a:rPr lang="en-US" dirty="0">
              <a:solidFill>
                <a:srgbClr val="000000"/>
              </a:solidFill>
            </a:rPr>
            <a:t>13.6 million</a:t>
          </a:r>
        </a:p>
        <a:p>
          <a:r>
            <a:rPr lang="en-US" b="1" dirty="0">
              <a:solidFill>
                <a:srgbClr val="000000"/>
              </a:solidFill>
            </a:rPr>
            <a:t>Registered Voters</a:t>
          </a:r>
          <a:endParaRPr lang="en-US" dirty="0">
            <a:solidFill>
              <a:srgbClr val="000000"/>
            </a:solidFill>
          </a:endParaRPr>
        </a:p>
      </dgm:t>
    </dgm:pt>
    <dgm:pt modelId="{980F0F6B-411A-AA4D-AE48-97B22BA7807E}" type="parTrans" cxnId="{E3A64B1B-46F0-7641-A145-15F6CA97F138}">
      <dgm:prSet/>
      <dgm:spPr/>
      <dgm:t>
        <a:bodyPr/>
        <a:lstStyle/>
        <a:p>
          <a:endParaRPr lang="en-US"/>
        </a:p>
      </dgm:t>
    </dgm:pt>
    <dgm:pt modelId="{D30C0F0B-5E8C-BB4B-A2EC-79AA42CDBE6A}" type="sibTrans" cxnId="{E3A64B1B-46F0-7641-A145-15F6CA97F138}">
      <dgm:prSet/>
      <dgm:spPr/>
      <dgm:t>
        <a:bodyPr/>
        <a:lstStyle/>
        <a:p>
          <a:endParaRPr lang="en-US"/>
        </a:p>
      </dgm:t>
    </dgm:pt>
    <dgm:pt modelId="{864B9ED3-74B0-8B46-97B8-EFC08A84B4D7}">
      <dgm:prSet phldrT="[Text]"/>
      <dgm:spPr/>
      <dgm:t>
        <a:bodyPr/>
        <a:lstStyle/>
        <a:p>
          <a:r>
            <a:rPr lang="en-US" dirty="0">
              <a:solidFill>
                <a:srgbClr val="000000"/>
              </a:solidFill>
            </a:rPr>
            <a:t>15.3 million</a:t>
          </a:r>
        </a:p>
        <a:p>
          <a:r>
            <a:rPr lang="en-US" b="1" dirty="0">
              <a:solidFill>
                <a:srgbClr val="000000"/>
              </a:solidFill>
            </a:rPr>
            <a:t>Voting Eligible Population</a:t>
          </a:r>
          <a:endParaRPr lang="en-US" dirty="0">
            <a:solidFill>
              <a:srgbClr val="000000"/>
            </a:solidFill>
          </a:endParaRPr>
        </a:p>
      </dgm:t>
    </dgm:pt>
    <dgm:pt modelId="{48A03397-3AED-6A43-ACDB-021042FBE7B2}" type="parTrans" cxnId="{E98756B9-9487-6E41-9429-6F5938C03C52}">
      <dgm:prSet/>
      <dgm:spPr/>
      <dgm:t>
        <a:bodyPr/>
        <a:lstStyle/>
        <a:p>
          <a:endParaRPr lang="en-US"/>
        </a:p>
      </dgm:t>
    </dgm:pt>
    <dgm:pt modelId="{2DD5E1BB-AAD6-8541-B660-E963B0D33351}" type="sibTrans" cxnId="{E98756B9-9487-6E41-9429-6F5938C03C52}">
      <dgm:prSet/>
      <dgm:spPr/>
      <dgm:t>
        <a:bodyPr/>
        <a:lstStyle/>
        <a:p>
          <a:endParaRPr lang="en-US"/>
        </a:p>
      </dgm:t>
    </dgm:pt>
    <dgm:pt modelId="{B2D4A5E1-7EBA-C440-9764-42704E817CD6}" type="pres">
      <dgm:prSet presAssocID="{4568C991-CF08-5948-8CD7-798AC972E133}" presName="Name0" presStyleCnt="0">
        <dgm:presLayoutVars>
          <dgm:dir/>
          <dgm:animLvl val="lvl"/>
          <dgm:resizeHandles val="exact"/>
        </dgm:presLayoutVars>
      </dgm:prSet>
      <dgm:spPr/>
    </dgm:pt>
    <dgm:pt modelId="{AFAD7984-81A3-1B42-82A0-914286177B8D}" type="pres">
      <dgm:prSet presAssocID="{CE9C311A-D2E2-F34C-B6F8-15B5DDB21D4C}" presName="Name8" presStyleCnt="0"/>
      <dgm:spPr/>
    </dgm:pt>
    <dgm:pt modelId="{A18331A4-2D64-A245-A2DD-220256103749}" type="pres">
      <dgm:prSet presAssocID="{CE9C311A-D2E2-F34C-B6F8-15B5DDB21D4C}" presName="level" presStyleLbl="node1" presStyleIdx="0" presStyleCnt="3" custScaleX="100000">
        <dgm:presLayoutVars>
          <dgm:chMax val="1"/>
          <dgm:bulletEnabled val="1"/>
        </dgm:presLayoutVars>
      </dgm:prSet>
      <dgm:spPr/>
    </dgm:pt>
    <dgm:pt modelId="{7509BE6F-8332-E84D-AAD8-69E6DEE9B18A}" type="pres">
      <dgm:prSet presAssocID="{CE9C311A-D2E2-F34C-B6F8-15B5DDB21D4C}" presName="levelTx" presStyleLbl="revTx" presStyleIdx="0" presStyleCnt="0">
        <dgm:presLayoutVars>
          <dgm:chMax val="1"/>
          <dgm:bulletEnabled val="1"/>
        </dgm:presLayoutVars>
      </dgm:prSet>
      <dgm:spPr/>
    </dgm:pt>
    <dgm:pt modelId="{3C7F40E6-65BF-B940-B59A-CA9549B27ADD}" type="pres">
      <dgm:prSet presAssocID="{9C94BD5D-B14A-864F-8C78-5B871CD49A32}" presName="Name8" presStyleCnt="0"/>
      <dgm:spPr/>
    </dgm:pt>
    <dgm:pt modelId="{7E7E6681-10DF-AB4F-A466-C3ED4CC88D21}" type="pres">
      <dgm:prSet presAssocID="{9C94BD5D-B14A-864F-8C78-5B871CD49A32}" presName="level" presStyleLbl="node1" presStyleIdx="1" presStyleCnt="3" custScaleX="100000">
        <dgm:presLayoutVars>
          <dgm:chMax val="1"/>
          <dgm:bulletEnabled val="1"/>
        </dgm:presLayoutVars>
      </dgm:prSet>
      <dgm:spPr/>
    </dgm:pt>
    <dgm:pt modelId="{A22D6BC0-0B79-AE4E-993B-9F32EE70A049}" type="pres">
      <dgm:prSet presAssocID="{9C94BD5D-B14A-864F-8C78-5B871CD49A32}" presName="levelTx" presStyleLbl="revTx" presStyleIdx="0" presStyleCnt="0">
        <dgm:presLayoutVars>
          <dgm:chMax val="1"/>
          <dgm:bulletEnabled val="1"/>
        </dgm:presLayoutVars>
      </dgm:prSet>
      <dgm:spPr/>
    </dgm:pt>
    <dgm:pt modelId="{52BD8218-69DE-8240-B57B-7AB681AF7E93}" type="pres">
      <dgm:prSet presAssocID="{864B9ED3-74B0-8B46-97B8-EFC08A84B4D7}" presName="Name8" presStyleCnt="0"/>
      <dgm:spPr/>
    </dgm:pt>
    <dgm:pt modelId="{D328A8F2-F10D-4649-B021-67EDEC16EBCC}" type="pres">
      <dgm:prSet presAssocID="{864B9ED3-74B0-8B46-97B8-EFC08A84B4D7}" presName="level" presStyleLbl="node1" presStyleIdx="2" presStyleCnt="3">
        <dgm:presLayoutVars>
          <dgm:chMax val="1"/>
          <dgm:bulletEnabled val="1"/>
        </dgm:presLayoutVars>
      </dgm:prSet>
      <dgm:spPr/>
    </dgm:pt>
    <dgm:pt modelId="{B1B15F28-B3E0-3A43-B51C-0F345EF28E6C}" type="pres">
      <dgm:prSet presAssocID="{864B9ED3-74B0-8B46-97B8-EFC08A84B4D7}" presName="levelTx" presStyleLbl="revTx" presStyleIdx="0" presStyleCnt="0">
        <dgm:presLayoutVars>
          <dgm:chMax val="1"/>
          <dgm:bulletEnabled val="1"/>
        </dgm:presLayoutVars>
      </dgm:prSet>
      <dgm:spPr/>
    </dgm:pt>
  </dgm:ptLst>
  <dgm:cxnLst>
    <dgm:cxn modelId="{C507DE0F-92EF-F74F-85D3-FCE906DB861C}" type="presOf" srcId="{CE9C311A-D2E2-F34C-B6F8-15B5DDB21D4C}" destId="{7509BE6F-8332-E84D-AAD8-69E6DEE9B18A}" srcOrd="1" destOrd="0" presId="urn:microsoft.com/office/officeart/2005/8/layout/pyramid1"/>
    <dgm:cxn modelId="{E3A64B1B-46F0-7641-A145-15F6CA97F138}" srcId="{4568C991-CF08-5948-8CD7-798AC972E133}" destId="{9C94BD5D-B14A-864F-8C78-5B871CD49A32}" srcOrd="1" destOrd="0" parTransId="{980F0F6B-411A-AA4D-AE48-97B22BA7807E}" sibTransId="{D30C0F0B-5E8C-BB4B-A2EC-79AA42CDBE6A}"/>
    <dgm:cxn modelId="{EBA02523-3A26-5043-BF5C-4FCC1EED87E8}" type="presOf" srcId="{9C94BD5D-B14A-864F-8C78-5B871CD49A32}" destId="{7E7E6681-10DF-AB4F-A466-C3ED4CC88D21}" srcOrd="0" destOrd="0" presId="urn:microsoft.com/office/officeart/2005/8/layout/pyramid1"/>
    <dgm:cxn modelId="{BFD82E64-3091-3141-AC66-7320C7363B45}" type="presOf" srcId="{9C94BD5D-B14A-864F-8C78-5B871CD49A32}" destId="{A22D6BC0-0B79-AE4E-993B-9F32EE70A049}" srcOrd="1" destOrd="0" presId="urn:microsoft.com/office/officeart/2005/8/layout/pyramid1"/>
    <dgm:cxn modelId="{87ED8F64-C625-4846-BCC2-1A7275DE0A55}" type="presOf" srcId="{4568C991-CF08-5948-8CD7-798AC972E133}" destId="{B2D4A5E1-7EBA-C440-9764-42704E817CD6}" srcOrd="0" destOrd="0" presId="urn:microsoft.com/office/officeart/2005/8/layout/pyramid1"/>
    <dgm:cxn modelId="{E98756B9-9487-6E41-9429-6F5938C03C52}" srcId="{4568C991-CF08-5948-8CD7-798AC972E133}" destId="{864B9ED3-74B0-8B46-97B8-EFC08A84B4D7}" srcOrd="2" destOrd="0" parTransId="{48A03397-3AED-6A43-ACDB-021042FBE7B2}" sibTransId="{2DD5E1BB-AAD6-8541-B660-E963B0D33351}"/>
    <dgm:cxn modelId="{DF562AC6-3EB4-664D-9EA6-286BC0837FF7}" type="presOf" srcId="{864B9ED3-74B0-8B46-97B8-EFC08A84B4D7}" destId="{D328A8F2-F10D-4649-B021-67EDEC16EBCC}" srcOrd="0" destOrd="0" presId="urn:microsoft.com/office/officeart/2005/8/layout/pyramid1"/>
    <dgm:cxn modelId="{211672CF-3AC6-8740-85D6-AA9DC2251671}" srcId="{4568C991-CF08-5948-8CD7-798AC972E133}" destId="{CE9C311A-D2E2-F34C-B6F8-15B5DDB21D4C}" srcOrd="0" destOrd="0" parTransId="{E1492DC1-4B13-F442-A918-5A500DD40FF2}" sibTransId="{7A881C0B-00AF-B64B-8F1C-2EE5E8285C94}"/>
    <dgm:cxn modelId="{C00A27DE-A04E-E14E-BF57-7B63D8579793}" type="presOf" srcId="{CE9C311A-D2E2-F34C-B6F8-15B5DDB21D4C}" destId="{A18331A4-2D64-A245-A2DD-220256103749}" srcOrd="0" destOrd="0" presId="urn:microsoft.com/office/officeart/2005/8/layout/pyramid1"/>
    <dgm:cxn modelId="{A5CF3FDE-846C-5D48-BB9C-35DFA28D5FC5}" type="presOf" srcId="{864B9ED3-74B0-8B46-97B8-EFC08A84B4D7}" destId="{B1B15F28-B3E0-3A43-B51C-0F345EF28E6C}" srcOrd="1" destOrd="0" presId="urn:microsoft.com/office/officeart/2005/8/layout/pyramid1"/>
    <dgm:cxn modelId="{D62E6463-2453-964C-8D35-0FC28C67F2DA}" type="presParOf" srcId="{B2D4A5E1-7EBA-C440-9764-42704E817CD6}" destId="{AFAD7984-81A3-1B42-82A0-914286177B8D}" srcOrd="0" destOrd="0" presId="urn:microsoft.com/office/officeart/2005/8/layout/pyramid1"/>
    <dgm:cxn modelId="{14CAF22B-2DBD-FC44-A620-6339117E2E77}" type="presParOf" srcId="{AFAD7984-81A3-1B42-82A0-914286177B8D}" destId="{A18331A4-2D64-A245-A2DD-220256103749}" srcOrd="0" destOrd="0" presId="urn:microsoft.com/office/officeart/2005/8/layout/pyramid1"/>
    <dgm:cxn modelId="{F568B9DE-ADCA-0841-AB4A-32D6ED4AF784}" type="presParOf" srcId="{AFAD7984-81A3-1B42-82A0-914286177B8D}" destId="{7509BE6F-8332-E84D-AAD8-69E6DEE9B18A}" srcOrd="1" destOrd="0" presId="urn:microsoft.com/office/officeart/2005/8/layout/pyramid1"/>
    <dgm:cxn modelId="{69946112-7235-A945-AF5A-F949F59847A4}" type="presParOf" srcId="{B2D4A5E1-7EBA-C440-9764-42704E817CD6}" destId="{3C7F40E6-65BF-B940-B59A-CA9549B27ADD}" srcOrd="1" destOrd="0" presId="urn:microsoft.com/office/officeart/2005/8/layout/pyramid1"/>
    <dgm:cxn modelId="{BD6FBDAD-CAC1-584D-9BE8-9479DFA2403D}" type="presParOf" srcId="{3C7F40E6-65BF-B940-B59A-CA9549B27ADD}" destId="{7E7E6681-10DF-AB4F-A466-C3ED4CC88D21}" srcOrd="0" destOrd="0" presId="urn:microsoft.com/office/officeart/2005/8/layout/pyramid1"/>
    <dgm:cxn modelId="{77F2443F-E5D9-1C4C-90FF-94D27C37E172}" type="presParOf" srcId="{3C7F40E6-65BF-B940-B59A-CA9549B27ADD}" destId="{A22D6BC0-0B79-AE4E-993B-9F32EE70A049}" srcOrd="1" destOrd="0" presId="urn:microsoft.com/office/officeart/2005/8/layout/pyramid1"/>
    <dgm:cxn modelId="{CBC99198-87F4-7049-9086-F3917C7F8FDD}" type="presParOf" srcId="{B2D4A5E1-7EBA-C440-9764-42704E817CD6}" destId="{52BD8218-69DE-8240-B57B-7AB681AF7E93}" srcOrd="2" destOrd="0" presId="urn:microsoft.com/office/officeart/2005/8/layout/pyramid1"/>
    <dgm:cxn modelId="{DCD2A55D-EA58-3542-B051-9BE9767EFE59}" type="presParOf" srcId="{52BD8218-69DE-8240-B57B-7AB681AF7E93}" destId="{D328A8F2-F10D-4649-B021-67EDEC16EBCC}" srcOrd="0" destOrd="0" presId="urn:microsoft.com/office/officeart/2005/8/layout/pyramid1"/>
    <dgm:cxn modelId="{068E335E-1A1B-3C42-840D-C67E493AC7DD}" type="presParOf" srcId="{52BD8218-69DE-8240-B57B-7AB681AF7E93}" destId="{B1B15F28-B3E0-3A43-B51C-0F345EF28E6C}"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691465-74F1-9246-9A9E-6A6616629426}" type="doc">
      <dgm:prSet loTypeId="urn:microsoft.com/office/officeart/2005/8/layout/pyramid3" loCatId="pyramid" qsTypeId="urn:microsoft.com/office/officeart/2005/8/quickstyle/simple4" qsCatId="simple" csTypeId="urn:microsoft.com/office/officeart/2005/8/colors/accent1_2" csCatId="accent1" phldr="1"/>
      <dgm:spPr/>
    </dgm:pt>
    <dgm:pt modelId="{691D8D9D-7726-4746-9F10-95F6C4064AD2}">
      <dgm:prSet phldrT="[Text]"/>
      <dgm:spPr/>
      <dgm:t>
        <a:bodyPr/>
        <a:lstStyle/>
        <a:p>
          <a:r>
            <a:rPr lang="en-US" dirty="0"/>
            <a:t>2020 NYS Presidential </a:t>
          </a:r>
          <a:r>
            <a:rPr lang="en-US" b="1" dirty="0"/>
            <a:t>63%</a:t>
          </a:r>
        </a:p>
      </dgm:t>
    </dgm:pt>
    <dgm:pt modelId="{90EC5108-8866-0D40-898E-53C94F7E3B74}" type="parTrans" cxnId="{6D44B7EB-9BB5-E344-860D-7A680CE30AAC}">
      <dgm:prSet/>
      <dgm:spPr/>
      <dgm:t>
        <a:bodyPr/>
        <a:lstStyle/>
        <a:p>
          <a:endParaRPr lang="en-US"/>
        </a:p>
      </dgm:t>
    </dgm:pt>
    <dgm:pt modelId="{188DFAAD-40FF-7343-8434-0BA4EBF52C8E}" type="sibTrans" cxnId="{6D44B7EB-9BB5-E344-860D-7A680CE30AAC}">
      <dgm:prSet/>
      <dgm:spPr/>
      <dgm:t>
        <a:bodyPr/>
        <a:lstStyle/>
        <a:p>
          <a:endParaRPr lang="en-US"/>
        </a:p>
      </dgm:t>
    </dgm:pt>
    <dgm:pt modelId="{516F5F41-2D8F-7649-A15D-1D4155A480D7}">
      <dgm:prSet phldrT="[Text]"/>
      <dgm:spPr/>
      <dgm:t>
        <a:bodyPr/>
        <a:lstStyle/>
        <a:p>
          <a:r>
            <a:rPr lang="en-US" dirty="0"/>
            <a:t>2018 NYS Mid-term  </a:t>
          </a:r>
          <a:r>
            <a:rPr lang="en-US" b="1" dirty="0"/>
            <a:t>45%</a:t>
          </a:r>
        </a:p>
      </dgm:t>
    </dgm:pt>
    <dgm:pt modelId="{AA0C17F2-1704-964D-AAE1-24AD72582165}" type="parTrans" cxnId="{710E9C04-9797-CB42-A891-4078D7A67AD8}">
      <dgm:prSet/>
      <dgm:spPr/>
      <dgm:t>
        <a:bodyPr/>
        <a:lstStyle/>
        <a:p>
          <a:endParaRPr lang="en-US"/>
        </a:p>
      </dgm:t>
    </dgm:pt>
    <dgm:pt modelId="{47CC7CA4-55B4-8649-B358-4723BB82374E}" type="sibTrans" cxnId="{710E9C04-9797-CB42-A891-4078D7A67AD8}">
      <dgm:prSet/>
      <dgm:spPr/>
      <dgm:t>
        <a:bodyPr/>
        <a:lstStyle/>
        <a:p>
          <a:endParaRPr lang="en-US"/>
        </a:p>
      </dgm:t>
    </dgm:pt>
    <dgm:pt modelId="{9DD415EC-89D3-4642-8643-B5365E0CABE5}">
      <dgm:prSet custT="1"/>
      <dgm:spPr/>
      <dgm:t>
        <a:bodyPr anchor="ctr"/>
        <a:lstStyle/>
        <a:p>
          <a:pPr>
            <a:lnSpc>
              <a:spcPct val="100000"/>
            </a:lnSpc>
          </a:pPr>
          <a:r>
            <a:rPr lang="en-US" sz="4000" dirty="0"/>
            <a:t>2021 NYC Local </a:t>
          </a:r>
          <a:r>
            <a:rPr lang="en-US" sz="4000" b="1" dirty="0"/>
            <a:t>20%</a:t>
          </a:r>
        </a:p>
      </dgm:t>
    </dgm:pt>
    <dgm:pt modelId="{78DA3BAB-9D36-F44E-AD49-99BF1F0FE8D3}" type="parTrans" cxnId="{62A009A1-2947-3545-B078-7E60C9CBAE66}">
      <dgm:prSet/>
      <dgm:spPr/>
      <dgm:t>
        <a:bodyPr/>
        <a:lstStyle/>
        <a:p>
          <a:endParaRPr lang="en-US"/>
        </a:p>
      </dgm:t>
    </dgm:pt>
    <dgm:pt modelId="{3DD23451-85B0-9D42-8266-1296F40BE7DC}" type="sibTrans" cxnId="{62A009A1-2947-3545-B078-7E60C9CBAE66}">
      <dgm:prSet/>
      <dgm:spPr/>
      <dgm:t>
        <a:bodyPr/>
        <a:lstStyle/>
        <a:p>
          <a:endParaRPr lang="en-US"/>
        </a:p>
      </dgm:t>
    </dgm:pt>
    <dgm:pt modelId="{438047D2-C304-FA40-9CE3-12F371DA73EB}" type="pres">
      <dgm:prSet presAssocID="{72691465-74F1-9246-9A9E-6A6616629426}" presName="Name0" presStyleCnt="0">
        <dgm:presLayoutVars>
          <dgm:dir/>
          <dgm:animLvl val="lvl"/>
          <dgm:resizeHandles val="exact"/>
        </dgm:presLayoutVars>
      </dgm:prSet>
      <dgm:spPr/>
    </dgm:pt>
    <dgm:pt modelId="{42E01B05-0613-F344-B726-1F47A783C461}" type="pres">
      <dgm:prSet presAssocID="{691D8D9D-7726-4746-9F10-95F6C4064AD2}" presName="Name8" presStyleCnt="0"/>
      <dgm:spPr/>
    </dgm:pt>
    <dgm:pt modelId="{5D92640F-C8D0-BC47-9746-4B96C269B41F}" type="pres">
      <dgm:prSet presAssocID="{691D8D9D-7726-4746-9F10-95F6C4064AD2}" presName="level" presStyleLbl="node1" presStyleIdx="0" presStyleCnt="3" custLinFactNeighborX="-909">
        <dgm:presLayoutVars>
          <dgm:chMax val="1"/>
          <dgm:bulletEnabled val="1"/>
        </dgm:presLayoutVars>
      </dgm:prSet>
      <dgm:spPr/>
    </dgm:pt>
    <dgm:pt modelId="{AFE2A6E0-4803-654A-B746-A5C806E9FAC1}" type="pres">
      <dgm:prSet presAssocID="{691D8D9D-7726-4746-9F10-95F6C4064AD2}" presName="levelTx" presStyleLbl="revTx" presStyleIdx="0" presStyleCnt="0">
        <dgm:presLayoutVars>
          <dgm:chMax val="1"/>
          <dgm:bulletEnabled val="1"/>
        </dgm:presLayoutVars>
      </dgm:prSet>
      <dgm:spPr/>
    </dgm:pt>
    <dgm:pt modelId="{83694712-BF38-7C4F-81B2-97077AF2A875}" type="pres">
      <dgm:prSet presAssocID="{516F5F41-2D8F-7649-A15D-1D4155A480D7}" presName="Name8" presStyleCnt="0"/>
      <dgm:spPr/>
    </dgm:pt>
    <dgm:pt modelId="{33C31D76-D7AA-9348-AD86-E4B217C96EC8}" type="pres">
      <dgm:prSet presAssocID="{516F5F41-2D8F-7649-A15D-1D4155A480D7}" presName="level" presStyleLbl="node1" presStyleIdx="1" presStyleCnt="3" custScaleX="100814" custLinFactNeighborX="-909">
        <dgm:presLayoutVars>
          <dgm:chMax val="1"/>
          <dgm:bulletEnabled val="1"/>
        </dgm:presLayoutVars>
      </dgm:prSet>
      <dgm:spPr/>
    </dgm:pt>
    <dgm:pt modelId="{6A86EF64-800E-F14A-AEFB-D12120B6D433}" type="pres">
      <dgm:prSet presAssocID="{516F5F41-2D8F-7649-A15D-1D4155A480D7}" presName="levelTx" presStyleLbl="revTx" presStyleIdx="0" presStyleCnt="0">
        <dgm:presLayoutVars>
          <dgm:chMax val="1"/>
          <dgm:bulletEnabled val="1"/>
        </dgm:presLayoutVars>
      </dgm:prSet>
      <dgm:spPr/>
    </dgm:pt>
    <dgm:pt modelId="{743948F6-98CE-C540-AFFD-1B2992AA2BD4}" type="pres">
      <dgm:prSet presAssocID="{9DD415EC-89D3-4642-8643-B5365E0CABE5}" presName="Name8" presStyleCnt="0"/>
      <dgm:spPr/>
    </dgm:pt>
    <dgm:pt modelId="{6B5D7F41-DB76-794B-8418-2525A2B78F7F}" type="pres">
      <dgm:prSet presAssocID="{9DD415EC-89D3-4642-8643-B5365E0CABE5}" presName="level" presStyleLbl="node1" presStyleIdx="2" presStyleCnt="3">
        <dgm:presLayoutVars>
          <dgm:chMax val="1"/>
          <dgm:bulletEnabled val="1"/>
        </dgm:presLayoutVars>
      </dgm:prSet>
      <dgm:spPr/>
    </dgm:pt>
    <dgm:pt modelId="{F5DBE3F7-8457-104B-9929-E8F61D5C1FC7}" type="pres">
      <dgm:prSet presAssocID="{9DD415EC-89D3-4642-8643-B5365E0CABE5}" presName="levelTx" presStyleLbl="revTx" presStyleIdx="0" presStyleCnt="0">
        <dgm:presLayoutVars>
          <dgm:chMax val="1"/>
          <dgm:bulletEnabled val="1"/>
        </dgm:presLayoutVars>
      </dgm:prSet>
      <dgm:spPr/>
    </dgm:pt>
  </dgm:ptLst>
  <dgm:cxnLst>
    <dgm:cxn modelId="{710E9C04-9797-CB42-A891-4078D7A67AD8}" srcId="{72691465-74F1-9246-9A9E-6A6616629426}" destId="{516F5F41-2D8F-7649-A15D-1D4155A480D7}" srcOrd="1" destOrd="0" parTransId="{AA0C17F2-1704-964D-AAE1-24AD72582165}" sibTransId="{47CC7CA4-55B4-8649-B358-4723BB82374E}"/>
    <dgm:cxn modelId="{C0216A39-B5C2-2044-A8D9-F2AF88EAA525}" type="presOf" srcId="{516F5F41-2D8F-7649-A15D-1D4155A480D7}" destId="{6A86EF64-800E-F14A-AEFB-D12120B6D433}" srcOrd="1" destOrd="0" presId="urn:microsoft.com/office/officeart/2005/8/layout/pyramid3"/>
    <dgm:cxn modelId="{1F3FFD4A-4F72-914B-A30A-F966073E6607}" type="presOf" srcId="{691D8D9D-7726-4746-9F10-95F6C4064AD2}" destId="{AFE2A6E0-4803-654A-B746-A5C806E9FAC1}" srcOrd="1" destOrd="0" presId="urn:microsoft.com/office/officeart/2005/8/layout/pyramid3"/>
    <dgm:cxn modelId="{62A009A1-2947-3545-B078-7E60C9CBAE66}" srcId="{72691465-74F1-9246-9A9E-6A6616629426}" destId="{9DD415EC-89D3-4642-8643-B5365E0CABE5}" srcOrd="2" destOrd="0" parTransId="{78DA3BAB-9D36-F44E-AD49-99BF1F0FE8D3}" sibTransId="{3DD23451-85B0-9D42-8266-1296F40BE7DC}"/>
    <dgm:cxn modelId="{85374FB6-3515-A346-B121-75B2CB4C70EB}" type="presOf" srcId="{9DD415EC-89D3-4642-8643-B5365E0CABE5}" destId="{F5DBE3F7-8457-104B-9929-E8F61D5C1FC7}" srcOrd="1" destOrd="0" presId="urn:microsoft.com/office/officeart/2005/8/layout/pyramid3"/>
    <dgm:cxn modelId="{BA6188C2-1761-4B48-9A91-7F90C3C1D6F2}" type="presOf" srcId="{516F5F41-2D8F-7649-A15D-1D4155A480D7}" destId="{33C31D76-D7AA-9348-AD86-E4B217C96EC8}" srcOrd="0" destOrd="0" presId="urn:microsoft.com/office/officeart/2005/8/layout/pyramid3"/>
    <dgm:cxn modelId="{E66B20E1-67F9-2542-9EA2-E1D9C826F98A}" type="presOf" srcId="{72691465-74F1-9246-9A9E-6A6616629426}" destId="{438047D2-C304-FA40-9CE3-12F371DA73EB}" srcOrd="0" destOrd="0" presId="urn:microsoft.com/office/officeart/2005/8/layout/pyramid3"/>
    <dgm:cxn modelId="{6D44B7EB-9BB5-E344-860D-7A680CE30AAC}" srcId="{72691465-74F1-9246-9A9E-6A6616629426}" destId="{691D8D9D-7726-4746-9F10-95F6C4064AD2}" srcOrd="0" destOrd="0" parTransId="{90EC5108-8866-0D40-898E-53C94F7E3B74}" sibTransId="{188DFAAD-40FF-7343-8434-0BA4EBF52C8E}"/>
    <dgm:cxn modelId="{CA17DFF0-96A9-F14B-983E-9EE959176A40}" type="presOf" srcId="{691D8D9D-7726-4746-9F10-95F6C4064AD2}" destId="{5D92640F-C8D0-BC47-9746-4B96C269B41F}" srcOrd="0" destOrd="0" presId="urn:microsoft.com/office/officeart/2005/8/layout/pyramid3"/>
    <dgm:cxn modelId="{0844B2F3-E453-9548-BF89-DEB11AF373DF}" type="presOf" srcId="{9DD415EC-89D3-4642-8643-B5365E0CABE5}" destId="{6B5D7F41-DB76-794B-8418-2525A2B78F7F}" srcOrd="0" destOrd="0" presId="urn:microsoft.com/office/officeart/2005/8/layout/pyramid3"/>
    <dgm:cxn modelId="{012B4B7C-C0F6-6041-9214-72CA5B8CDC20}" type="presParOf" srcId="{438047D2-C304-FA40-9CE3-12F371DA73EB}" destId="{42E01B05-0613-F344-B726-1F47A783C461}" srcOrd="0" destOrd="0" presId="urn:microsoft.com/office/officeart/2005/8/layout/pyramid3"/>
    <dgm:cxn modelId="{2535E5A6-0656-D147-8E61-223BE66B520A}" type="presParOf" srcId="{42E01B05-0613-F344-B726-1F47A783C461}" destId="{5D92640F-C8D0-BC47-9746-4B96C269B41F}" srcOrd="0" destOrd="0" presId="urn:microsoft.com/office/officeart/2005/8/layout/pyramid3"/>
    <dgm:cxn modelId="{D3EE85C8-551F-5940-854C-86095413048E}" type="presParOf" srcId="{42E01B05-0613-F344-B726-1F47A783C461}" destId="{AFE2A6E0-4803-654A-B746-A5C806E9FAC1}" srcOrd="1" destOrd="0" presId="urn:microsoft.com/office/officeart/2005/8/layout/pyramid3"/>
    <dgm:cxn modelId="{3EDBE5C0-D0D2-B148-BB76-0FF4CB8681DB}" type="presParOf" srcId="{438047D2-C304-FA40-9CE3-12F371DA73EB}" destId="{83694712-BF38-7C4F-81B2-97077AF2A875}" srcOrd="1" destOrd="0" presId="urn:microsoft.com/office/officeart/2005/8/layout/pyramid3"/>
    <dgm:cxn modelId="{0122A085-6A2A-8840-85CC-BF24E4A80AB3}" type="presParOf" srcId="{83694712-BF38-7C4F-81B2-97077AF2A875}" destId="{33C31D76-D7AA-9348-AD86-E4B217C96EC8}" srcOrd="0" destOrd="0" presId="urn:microsoft.com/office/officeart/2005/8/layout/pyramid3"/>
    <dgm:cxn modelId="{F76DF320-9C44-7949-BD71-8AA88C4A7A2B}" type="presParOf" srcId="{83694712-BF38-7C4F-81B2-97077AF2A875}" destId="{6A86EF64-800E-F14A-AEFB-D12120B6D433}" srcOrd="1" destOrd="0" presId="urn:microsoft.com/office/officeart/2005/8/layout/pyramid3"/>
    <dgm:cxn modelId="{455D630B-C934-5445-A041-94BE5AC111A9}" type="presParOf" srcId="{438047D2-C304-FA40-9CE3-12F371DA73EB}" destId="{743948F6-98CE-C540-AFFD-1B2992AA2BD4}" srcOrd="2" destOrd="0" presId="urn:microsoft.com/office/officeart/2005/8/layout/pyramid3"/>
    <dgm:cxn modelId="{055A943B-2830-FA4C-81EF-3A12F14C4373}" type="presParOf" srcId="{743948F6-98CE-C540-AFFD-1B2992AA2BD4}" destId="{6B5D7F41-DB76-794B-8418-2525A2B78F7F}" srcOrd="0" destOrd="0" presId="urn:microsoft.com/office/officeart/2005/8/layout/pyramid3"/>
    <dgm:cxn modelId="{262E0343-C422-674C-9A3A-ECBEC2C8651E}" type="presParOf" srcId="{743948F6-98CE-C540-AFFD-1B2992AA2BD4}" destId="{F5DBE3F7-8457-104B-9929-E8F61D5C1FC7}" srcOrd="1" destOrd="0" presId="urn:microsoft.com/office/officeart/2005/8/layout/pyramid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F17F34-3FCC-004C-8BB7-7DEAFAD249D0}">
      <dsp:nvSpPr>
        <dsp:cNvPr id="0" name=""/>
        <dsp:cNvSpPr/>
      </dsp:nvSpPr>
      <dsp:spPr>
        <a:xfrm rot="5400000">
          <a:off x="-363237" y="367017"/>
          <a:ext cx="2421584" cy="169510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Primary Election</a:t>
          </a:r>
        </a:p>
      </dsp:txBody>
      <dsp:txXfrm rot="-5400000">
        <a:off x="1" y="851335"/>
        <a:ext cx="1695109" cy="726475"/>
      </dsp:txXfrm>
    </dsp:sp>
    <dsp:sp modelId="{FF3C3892-E1AB-CF40-BE54-FF06E5D1D2EE}">
      <dsp:nvSpPr>
        <dsp:cNvPr id="0" name=""/>
        <dsp:cNvSpPr/>
      </dsp:nvSpPr>
      <dsp:spPr>
        <a:xfrm rot="5400000">
          <a:off x="4357614" y="-2678515"/>
          <a:ext cx="1574030" cy="693106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Register to Vote by </a:t>
          </a:r>
          <a:r>
            <a:rPr lang="en-US" sz="2200" b="1" kern="1200" dirty="0"/>
            <a:t>June 3</a:t>
          </a:r>
        </a:p>
        <a:p>
          <a:pPr marL="228600" lvl="1" indent="-228600" algn="l" defTabSz="977900">
            <a:lnSpc>
              <a:spcPct val="90000"/>
            </a:lnSpc>
            <a:spcBef>
              <a:spcPct val="0"/>
            </a:spcBef>
            <a:spcAft>
              <a:spcPct val="15000"/>
            </a:spcAft>
            <a:buChar char="•"/>
          </a:pPr>
          <a:r>
            <a:rPr lang="en-US" sz="2200" kern="1200" dirty="0"/>
            <a:t>Request to Vote by Mail by </a:t>
          </a:r>
          <a:r>
            <a:rPr lang="en-US" sz="2200" b="1" kern="1200" dirty="0"/>
            <a:t>June 13</a:t>
          </a:r>
        </a:p>
        <a:p>
          <a:pPr marL="228600" lvl="1" indent="-228600" algn="l" defTabSz="977900">
            <a:lnSpc>
              <a:spcPct val="90000"/>
            </a:lnSpc>
            <a:spcBef>
              <a:spcPct val="0"/>
            </a:spcBef>
            <a:spcAft>
              <a:spcPct val="15000"/>
            </a:spcAft>
            <a:buChar char="•"/>
          </a:pPr>
          <a:r>
            <a:rPr lang="en-US" sz="2200" kern="1200" dirty="0"/>
            <a:t>Vote Early: </a:t>
          </a:r>
          <a:r>
            <a:rPr lang="en-US" sz="2200" b="1" kern="1200" dirty="0"/>
            <a:t>June 18 – June 26</a:t>
          </a:r>
        </a:p>
        <a:p>
          <a:pPr marL="228600" lvl="1" indent="-228600" algn="l" defTabSz="977900">
            <a:lnSpc>
              <a:spcPct val="90000"/>
            </a:lnSpc>
            <a:spcBef>
              <a:spcPct val="0"/>
            </a:spcBef>
            <a:spcAft>
              <a:spcPct val="15000"/>
            </a:spcAft>
            <a:buChar char="•"/>
          </a:pPr>
          <a:r>
            <a:rPr lang="en-US" sz="2200" kern="1200" dirty="0"/>
            <a:t>Election Day &amp; Return Mail Ballot: </a:t>
          </a:r>
          <a:r>
            <a:rPr lang="en-US" sz="2200" b="1" kern="1200" dirty="0"/>
            <a:t>June 28</a:t>
          </a:r>
        </a:p>
      </dsp:txBody>
      <dsp:txXfrm rot="-5400000">
        <a:off x="1679099" y="76838"/>
        <a:ext cx="6854223" cy="1420354"/>
      </dsp:txXfrm>
    </dsp:sp>
    <dsp:sp modelId="{968D7C15-9543-C346-AF97-DC55396E6C84}">
      <dsp:nvSpPr>
        <dsp:cNvPr id="0" name=""/>
        <dsp:cNvSpPr/>
      </dsp:nvSpPr>
      <dsp:spPr>
        <a:xfrm rot="5400000">
          <a:off x="-363237" y="2504545"/>
          <a:ext cx="2421584" cy="169510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General Election</a:t>
          </a:r>
        </a:p>
      </dsp:txBody>
      <dsp:txXfrm rot="-5400000">
        <a:off x="1" y="2988863"/>
        <a:ext cx="1695109" cy="726475"/>
      </dsp:txXfrm>
    </dsp:sp>
    <dsp:sp modelId="{D4FDE3E5-8604-2B47-A9BE-97FB9900729B}">
      <dsp:nvSpPr>
        <dsp:cNvPr id="0" name=""/>
        <dsp:cNvSpPr/>
      </dsp:nvSpPr>
      <dsp:spPr>
        <a:xfrm rot="5400000">
          <a:off x="4373625" y="-537208"/>
          <a:ext cx="1574030" cy="693106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Register to Vote by </a:t>
          </a:r>
          <a:r>
            <a:rPr lang="en-US" sz="2200" b="1" kern="1200" dirty="0"/>
            <a:t>October 14</a:t>
          </a:r>
        </a:p>
        <a:p>
          <a:pPr marL="228600" lvl="1" indent="-228600" algn="l" defTabSz="977900">
            <a:lnSpc>
              <a:spcPct val="90000"/>
            </a:lnSpc>
            <a:spcBef>
              <a:spcPct val="0"/>
            </a:spcBef>
            <a:spcAft>
              <a:spcPct val="15000"/>
            </a:spcAft>
            <a:buChar char="•"/>
          </a:pPr>
          <a:r>
            <a:rPr lang="en-US" sz="2200" kern="1200" dirty="0"/>
            <a:t>Request to Vote by Mail by </a:t>
          </a:r>
          <a:r>
            <a:rPr lang="en-US" sz="2200" b="1" kern="1200" dirty="0"/>
            <a:t>October 28</a:t>
          </a:r>
        </a:p>
        <a:p>
          <a:pPr marL="228600" lvl="1" indent="-228600" algn="l" defTabSz="977900">
            <a:lnSpc>
              <a:spcPct val="90000"/>
            </a:lnSpc>
            <a:spcBef>
              <a:spcPct val="0"/>
            </a:spcBef>
            <a:spcAft>
              <a:spcPct val="15000"/>
            </a:spcAft>
            <a:buChar char="•"/>
          </a:pPr>
          <a:r>
            <a:rPr lang="en-US" sz="2200" kern="1200" dirty="0"/>
            <a:t>Vote Early: </a:t>
          </a:r>
          <a:r>
            <a:rPr lang="en-US" sz="2200" b="1" kern="1200" dirty="0"/>
            <a:t>October 29 – November 6</a:t>
          </a:r>
        </a:p>
        <a:p>
          <a:pPr marL="228600" lvl="1" indent="-228600" algn="l" defTabSz="977900">
            <a:lnSpc>
              <a:spcPct val="90000"/>
            </a:lnSpc>
            <a:spcBef>
              <a:spcPct val="0"/>
            </a:spcBef>
            <a:spcAft>
              <a:spcPct val="15000"/>
            </a:spcAft>
            <a:buChar char="•"/>
          </a:pPr>
          <a:r>
            <a:rPr lang="en-US" sz="2200" kern="1200" dirty="0"/>
            <a:t>Election Day &amp; Return Mail Ballot: </a:t>
          </a:r>
          <a:r>
            <a:rPr lang="en-US" sz="2200" b="1" kern="1200" dirty="0"/>
            <a:t>November 8</a:t>
          </a:r>
        </a:p>
      </dsp:txBody>
      <dsp:txXfrm rot="-5400000">
        <a:off x="1695110" y="2218145"/>
        <a:ext cx="6854223" cy="14203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8331A4-2D64-A245-A2DD-220256103749}">
      <dsp:nvSpPr>
        <dsp:cNvPr id="0" name=""/>
        <dsp:cNvSpPr/>
      </dsp:nvSpPr>
      <dsp:spPr>
        <a:xfrm>
          <a:off x="3352799" y="0"/>
          <a:ext cx="3352799" cy="1957493"/>
        </a:xfrm>
        <a:prstGeom prst="trapezoid">
          <a:avLst>
            <a:gd name="adj" fmla="val 8564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b="1" kern="1200" dirty="0"/>
        </a:p>
        <a:p>
          <a:pPr marL="0" lvl="0" indent="0" algn="ctr" defTabSz="1555750">
            <a:lnSpc>
              <a:spcPct val="90000"/>
            </a:lnSpc>
            <a:spcBef>
              <a:spcPct val="0"/>
            </a:spcBef>
            <a:spcAft>
              <a:spcPct val="35000"/>
            </a:spcAft>
            <a:buNone/>
          </a:pPr>
          <a:r>
            <a:rPr lang="en-US" sz="2800" kern="1200" dirty="0">
              <a:solidFill>
                <a:schemeClr val="tx1"/>
              </a:solidFill>
            </a:rPr>
            <a:t>10.6 million</a:t>
          </a:r>
        </a:p>
        <a:p>
          <a:pPr marL="0" lvl="0" indent="0" algn="ctr" defTabSz="1555750">
            <a:lnSpc>
              <a:spcPct val="90000"/>
            </a:lnSpc>
            <a:spcBef>
              <a:spcPct val="0"/>
            </a:spcBef>
            <a:spcAft>
              <a:spcPct val="35000"/>
            </a:spcAft>
            <a:buNone/>
          </a:pPr>
          <a:r>
            <a:rPr lang="en-US" sz="3500" b="1" kern="1200" dirty="0">
              <a:solidFill>
                <a:schemeClr val="tx1"/>
              </a:solidFill>
            </a:rPr>
            <a:t>To Register!</a:t>
          </a:r>
        </a:p>
      </dsp:txBody>
      <dsp:txXfrm>
        <a:off x="3352799" y="0"/>
        <a:ext cx="3352799" cy="1957493"/>
      </dsp:txXfrm>
    </dsp:sp>
    <dsp:sp modelId="{7E7E6681-10DF-AB4F-A466-C3ED4CC88D21}">
      <dsp:nvSpPr>
        <dsp:cNvPr id="0" name=""/>
        <dsp:cNvSpPr/>
      </dsp:nvSpPr>
      <dsp:spPr>
        <a:xfrm>
          <a:off x="1676399" y="1957493"/>
          <a:ext cx="6705599" cy="1957493"/>
        </a:xfrm>
        <a:prstGeom prst="trapezoid">
          <a:avLst>
            <a:gd name="adj" fmla="val 8564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2000250">
            <a:lnSpc>
              <a:spcPct val="90000"/>
            </a:lnSpc>
            <a:spcBef>
              <a:spcPct val="0"/>
            </a:spcBef>
            <a:spcAft>
              <a:spcPct val="35000"/>
            </a:spcAft>
            <a:buNone/>
          </a:pPr>
          <a:r>
            <a:rPr lang="en-US" sz="4500" kern="1200" dirty="0">
              <a:solidFill>
                <a:srgbClr val="000000"/>
              </a:solidFill>
            </a:rPr>
            <a:t>13.6 million</a:t>
          </a:r>
        </a:p>
        <a:p>
          <a:pPr marL="0" lvl="0" indent="0" algn="ctr" defTabSz="2000250">
            <a:lnSpc>
              <a:spcPct val="90000"/>
            </a:lnSpc>
            <a:spcBef>
              <a:spcPct val="0"/>
            </a:spcBef>
            <a:spcAft>
              <a:spcPct val="35000"/>
            </a:spcAft>
            <a:buNone/>
          </a:pPr>
          <a:r>
            <a:rPr lang="en-US" sz="4500" b="1" kern="1200" dirty="0">
              <a:solidFill>
                <a:srgbClr val="000000"/>
              </a:solidFill>
            </a:rPr>
            <a:t>Registered Voters</a:t>
          </a:r>
          <a:endParaRPr lang="en-US" sz="4500" kern="1200" dirty="0">
            <a:solidFill>
              <a:srgbClr val="000000"/>
            </a:solidFill>
          </a:endParaRPr>
        </a:p>
      </dsp:txBody>
      <dsp:txXfrm>
        <a:off x="2849879" y="1957493"/>
        <a:ext cx="4358640" cy="1957493"/>
      </dsp:txXfrm>
    </dsp:sp>
    <dsp:sp modelId="{D328A8F2-F10D-4649-B021-67EDEC16EBCC}">
      <dsp:nvSpPr>
        <dsp:cNvPr id="0" name=""/>
        <dsp:cNvSpPr/>
      </dsp:nvSpPr>
      <dsp:spPr>
        <a:xfrm>
          <a:off x="0" y="3914986"/>
          <a:ext cx="10058399" cy="1957493"/>
        </a:xfrm>
        <a:prstGeom prst="trapezoid">
          <a:avLst>
            <a:gd name="adj" fmla="val 8564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2000250">
            <a:lnSpc>
              <a:spcPct val="90000"/>
            </a:lnSpc>
            <a:spcBef>
              <a:spcPct val="0"/>
            </a:spcBef>
            <a:spcAft>
              <a:spcPct val="35000"/>
            </a:spcAft>
            <a:buNone/>
          </a:pPr>
          <a:r>
            <a:rPr lang="en-US" sz="4500" kern="1200" dirty="0">
              <a:solidFill>
                <a:srgbClr val="000000"/>
              </a:solidFill>
            </a:rPr>
            <a:t>15.3 million</a:t>
          </a:r>
        </a:p>
        <a:p>
          <a:pPr marL="0" lvl="0" indent="0" algn="ctr" defTabSz="2000250">
            <a:lnSpc>
              <a:spcPct val="90000"/>
            </a:lnSpc>
            <a:spcBef>
              <a:spcPct val="0"/>
            </a:spcBef>
            <a:spcAft>
              <a:spcPct val="35000"/>
            </a:spcAft>
            <a:buNone/>
          </a:pPr>
          <a:r>
            <a:rPr lang="en-US" sz="4500" b="1" kern="1200" dirty="0">
              <a:solidFill>
                <a:srgbClr val="000000"/>
              </a:solidFill>
            </a:rPr>
            <a:t>Voting Eligible Population</a:t>
          </a:r>
          <a:endParaRPr lang="en-US" sz="4500" kern="1200" dirty="0">
            <a:solidFill>
              <a:srgbClr val="000000"/>
            </a:solidFill>
          </a:endParaRPr>
        </a:p>
      </dsp:txBody>
      <dsp:txXfrm>
        <a:off x="1760219" y="3914986"/>
        <a:ext cx="6537960" cy="19574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92640F-C8D0-BC47-9746-4B96C269B41F}">
      <dsp:nvSpPr>
        <dsp:cNvPr id="0" name=""/>
        <dsp:cNvSpPr/>
      </dsp:nvSpPr>
      <dsp:spPr>
        <a:xfrm rot="10800000">
          <a:off x="0" y="0"/>
          <a:ext cx="8686800" cy="2209800"/>
        </a:xfrm>
        <a:prstGeom prst="trapezoid">
          <a:avLst>
            <a:gd name="adj" fmla="val 65517"/>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r>
            <a:rPr lang="en-US" sz="4900" kern="1200" dirty="0"/>
            <a:t>2020 NYS Presidential </a:t>
          </a:r>
          <a:r>
            <a:rPr lang="en-US" sz="4900" b="1" kern="1200" dirty="0"/>
            <a:t>63%</a:t>
          </a:r>
        </a:p>
      </dsp:txBody>
      <dsp:txXfrm rot="-10800000">
        <a:off x="1520189" y="0"/>
        <a:ext cx="5646420" cy="2209800"/>
      </dsp:txXfrm>
    </dsp:sp>
    <dsp:sp modelId="{33C31D76-D7AA-9348-AD86-E4B217C96EC8}">
      <dsp:nvSpPr>
        <dsp:cNvPr id="0" name=""/>
        <dsp:cNvSpPr/>
      </dsp:nvSpPr>
      <dsp:spPr>
        <a:xfrm rot="10800000">
          <a:off x="1371587" y="2209799"/>
          <a:ext cx="5838340" cy="2209800"/>
        </a:xfrm>
        <a:prstGeom prst="trapezoid">
          <a:avLst>
            <a:gd name="adj" fmla="val 65517"/>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r>
            <a:rPr lang="en-US" sz="4900" kern="1200" dirty="0"/>
            <a:t>2018 NYS Mid-term  </a:t>
          </a:r>
          <a:r>
            <a:rPr lang="en-US" sz="4900" b="1" kern="1200" dirty="0"/>
            <a:t>45%</a:t>
          </a:r>
        </a:p>
      </dsp:txBody>
      <dsp:txXfrm rot="-10800000">
        <a:off x="2393297" y="2209799"/>
        <a:ext cx="3794921" cy="2209800"/>
      </dsp:txXfrm>
    </dsp:sp>
    <dsp:sp modelId="{6B5D7F41-DB76-794B-8418-2525A2B78F7F}">
      <dsp:nvSpPr>
        <dsp:cNvPr id="0" name=""/>
        <dsp:cNvSpPr/>
      </dsp:nvSpPr>
      <dsp:spPr>
        <a:xfrm rot="10800000">
          <a:off x="2895600" y="4419600"/>
          <a:ext cx="2895600" cy="2209800"/>
        </a:xfrm>
        <a:prstGeom prst="trapezoid">
          <a:avLst>
            <a:gd name="adj" fmla="val 65517"/>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100000"/>
            </a:lnSpc>
            <a:spcBef>
              <a:spcPct val="0"/>
            </a:spcBef>
            <a:spcAft>
              <a:spcPct val="35000"/>
            </a:spcAft>
            <a:buNone/>
          </a:pPr>
          <a:r>
            <a:rPr lang="en-US" sz="4000" kern="1200" dirty="0"/>
            <a:t>2021 NYC Local </a:t>
          </a:r>
          <a:r>
            <a:rPr lang="en-US" sz="4000" b="1" kern="1200" dirty="0"/>
            <a:t>20%</a:t>
          </a:r>
        </a:p>
      </dsp:txBody>
      <dsp:txXfrm rot="-10800000">
        <a:off x="2895600" y="4419600"/>
        <a:ext cx="2895600" cy="22098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F39BB1F2-D7DA-4745-89A6-74D18421F39D}" type="datetimeFigureOut">
              <a:rPr lang="en-US" smtClean="0"/>
              <a:pPr/>
              <a:t>3/31/22</a:t>
            </a:fld>
            <a:endParaRPr lang="en-US"/>
          </a:p>
        </p:txBody>
      </p:sp>
      <p:sp>
        <p:nvSpPr>
          <p:cNvPr id="4" name="Slide Image Placeholder 3"/>
          <p:cNvSpPr>
            <a:spLocks noGrp="1" noRot="1" noChangeAspect="1"/>
          </p:cNvSpPr>
          <p:nvPr>
            <p:ph type="sldImg" idx="2"/>
          </p:nvPr>
        </p:nvSpPr>
        <p:spPr>
          <a:xfrm>
            <a:off x="3143250" y="582613"/>
            <a:ext cx="3771900" cy="2914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692525"/>
            <a:ext cx="8045450" cy="34972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381875"/>
            <a:ext cx="4359275" cy="3889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381875"/>
            <a:ext cx="4359275" cy="388938"/>
          </a:xfrm>
          <a:prstGeom prst="rect">
            <a:avLst/>
          </a:prstGeom>
        </p:spPr>
        <p:txBody>
          <a:bodyPr vert="horz" lIns="91440" tIns="45720" rIns="91440" bIns="45720" rtlCol="0" anchor="b"/>
          <a:lstStyle>
            <a:lvl1pPr algn="r">
              <a:defRPr sz="1200"/>
            </a:lvl1pPr>
          </a:lstStyle>
          <a:p>
            <a:fld id="{DE38F916-9765-8C4B-A785-5D994139C29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For  more information about the success nonprofits have in turnout out voters,</a:t>
            </a:r>
            <a:r>
              <a:rPr lang="en-US" baseline="0" dirty="0"/>
              <a:t> check out the research tab on the website of  Nonprofit VOTES.</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more</a:t>
            </a:r>
            <a:r>
              <a:rPr lang="en-US" baseline="0" dirty="0"/>
              <a:t> information read the Nonpartisan Power section of the toolkit and check out the website of Bolder Advocacy. </a:t>
            </a:r>
            <a:endParaRPr lang="en-US" dirty="0"/>
          </a:p>
        </p:txBody>
      </p:sp>
      <p:sp>
        <p:nvSpPr>
          <p:cNvPr id="4" name="Slide Number Placeholder 3"/>
          <p:cNvSpPr>
            <a:spLocks noGrp="1"/>
          </p:cNvSpPr>
          <p:nvPr>
            <p:ph type="sldNum" sz="quarter" idx="10"/>
          </p:nvPr>
        </p:nvSpPr>
        <p:spPr/>
        <p:txBody>
          <a:bodyPr/>
          <a:lstStyle/>
          <a:p>
            <a:fld id="{0F689985-A742-8945-9B2D-1A96FCAE91C2}" type="slidenum">
              <a:rPr lang="en-US" smtClean="0"/>
              <a:pPr/>
              <a:t>13</a:t>
            </a:fld>
            <a:endParaRPr lang="en-US"/>
          </a:p>
        </p:txBody>
      </p:sp>
    </p:spTree>
    <p:extLst>
      <p:ext uri="{BB962C8B-B14F-4D97-AF65-F5344CB8AC3E}">
        <p14:creationId xmlns:p14="http://schemas.microsoft.com/office/powerpoint/2010/main" val="4078493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Nonprofits</a:t>
            </a:r>
            <a:r>
              <a:rPr lang="en-US" baseline="0" dirty="0"/>
              <a:t> can do many activities related to elections AS LONG as they are done in a 100% nonpartisan way.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689985-A742-8945-9B2D-1A96FCAE91C2}" type="slidenum">
              <a:rPr lang="en-US" smtClean="0"/>
              <a:pPr/>
              <a:t>15</a:t>
            </a:fld>
            <a:endParaRPr lang="en-US"/>
          </a:p>
        </p:txBody>
      </p:sp>
    </p:spTree>
    <p:extLst>
      <p:ext uri="{BB962C8B-B14F-4D97-AF65-F5344CB8AC3E}">
        <p14:creationId xmlns:p14="http://schemas.microsoft.com/office/powerpoint/2010/main" val="1868550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a:t>
            </a:r>
          </a:p>
          <a:p>
            <a:r>
              <a:rPr lang="en-US" dirty="0"/>
              <a:t>Ask</a:t>
            </a:r>
            <a:r>
              <a:rPr lang="en-US" baseline="0" dirty="0"/>
              <a:t> the group to consider each statement. After each answer (which are below) is shared, ask the group how they could answer the questions. </a:t>
            </a:r>
          </a:p>
          <a:p>
            <a:endParaRPr lang="en-US" baseline="0" dirty="0"/>
          </a:p>
          <a:p>
            <a:pPr marL="228600" indent="-228600">
              <a:buAutoNum type="arabicPeriod"/>
            </a:pPr>
            <a:r>
              <a:rPr lang="en-US" baseline="0" dirty="0"/>
              <a:t>It is NOT OK to label the state legislature. It is OK to say register to vote to have a say in funding for health programs. </a:t>
            </a:r>
          </a:p>
          <a:p>
            <a:pPr marL="228600" indent="-228600">
              <a:buAutoNum type="arabicPeriod"/>
            </a:pPr>
            <a:r>
              <a:rPr lang="en-US" baseline="0" dirty="0"/>
              <a:t>It is OK to say this. Make sure to get their contact info! Via the registration form or pledge card. </a:t>
            </a:r>
          </a:p>
          <a:p>
            <a:pPr marL="228600" indent="-228600">
              <a:buAutoNum type="arabicPeriod"/>
            </a:pPr>
            <a:r>
              <a:rPr lang="en-US" baseline="0" dirty="0"/>
              <a:t>It is NOT OK to only focus on one political party. It is OK to say to learn where the candidates running for office stand on the issues. </a:t>
            </a:r>
          </a:p>
          <a:p>
            <a:pPr marL="228600" indent="-228600">
              <a:buAutoNum type="arabicPeriod"/>
            </a:pPr>
            <a:r>
              <a:rPr lang="en-US" baseline="0" dirty="0"/>
              <a:t>IT is NOT OK to answer this question as it does not give equal time to all political parties It is OK to say you can ask a friend or family member.</a:t>
            </a:r>
          </a:p>
          <a:p>
            <a:pPr marL="228600" indent="-228600">
              <a:buAutoNum type="arabicPeriod"/>
            </a:pPr>
            <a:r>
              <a:rPr lang="en-US" baseline="0" dirty="0"/>
              <a:t>It is NOT OK to answer this question as it prioritizes candidates. You can direct them to a candidate’s website or a nonpartisan guide on candidate positions.</a:t>
            </a:r>
          </a:p>
          <a:p>
            <a:pPr marL="228600" indent="-228600">
              <a:buAutoNum type="arabicPeriod"/>
            </a:pPr>
            <a:r>
              <a:rPr lang="en-US" baseline="0" dirty="0"/>
              <a:t>This is NOT OK to answer because it is too difficult to provide a value free answer. You can direct them to the website of each political party to learn about their views and positions on major issues. </a:t>
            </a:r>
          </a:p>
          <a:p>
            <a:pPr marL="228600" indent="-228600">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0F689985-A742-8945-9B2D-1A96FCAE91C2}" type="slidenum">
              <a:rPr lang="en-US" smtClean="0"/>
              <a:pPr/>
              <a:t>16</a:t>
            </a:fld>
            <a:endParaRPr lang="en-US"/>
          </a:p>
        </p:txBody>
      </p:sp>
    </p:spTree>
    <p:extLst>
      <p:ext uri="{BB962C8B-B14F-4D97-AF65-F5344CB8AC3E}">
        <p14:creationId xmlns:p14="http://schemas.microsoft.com/office/powerpoint/2010/main" val="13269600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Hand</a:t>
            </a:r>
            <a:r>
              <a:rPr lang="en-US" baseline="0" dirty="0"/>
              <a:t> out the NYS Voter Registration Form </a:t>
            </a:r>
          </a:p>
          <a:p>
            <a:r>
              <a:rPr lang="en-US" baseline="0" dirty="0"/>
              <a:t>Review the form along with the </a:t>
            </a:r>
            <a:r>
              <a:rPr lang="en-US" baseline="0" dirty="0" err="1"/>
              <a:t>FAQs</a:t>
            </a:r>
            <a:r>
              <a:rPr lang="en-US" baseline="0" dirty="0"/>
              <a:t> on the next slides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38F916-9765-8C4B-A785-5D994139C29E}" type="slidenum">
              <a:rPr lang="en-US" smtClean="0"/>
              <a:pPr/>
              <a:t>21</a:t>
            </a:fld>
            <a:endParaRPr lang="en-US"/>
          </a:p>
        </p:txBody>
      </p:sp>
    </p:spTree>
    <p:extLst>
      <p:ext uri="{BB962C8B-B14F-4D97-AF65-F5344CB8AC3E}">
        <p14:creationId xmlns:p14="http://schemas.microsoft.com/office/powerpoint/2010/main" val="361715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Have pairs of people practice for two minutes.</a:t>
            </a:r>
            <a:r>
              <a:rPr lang="en-US" baseline="0" dirty="0"/>
              <a:t> Have each person take a turn playing each role. Bring the group back and have them share approaches that didn’t work and approaches that did.  </a:t>
            </a:r>
          </a:p>
          <a:p>
            <a:endParaRPr lang="en-US" baseline="0" dirty="0"/>
          </a:p>
          <a:p>
            <a:r>
              <a:rPr lang="en-US" baseline="0" dirty="0"/>
              <a:t>Share how to respond</a:t>
            </a:r>
          </a:p>
          <a:p>
            <a:r>
              <a:rPr lang="en-US" baseline="0" dirty="0"/>
              <a:t>I don’t want to register or I don’t care about voting. You can say: Can you help me understand why.  If they say government doesn’t do anything for them, you can point out things immediately around you such as the trash collection, paved streets, schools. You can ask them what they do care about and share that they can have some control over that by voting. People are going to be elected whether they vote or not. And not voting means someone else is deciding what is best for you. </a:t>
            </a:r>
          </a:p>
          <a:p>
            <a:endParaRPr lang="en-US" baseline="0" dirty="0"/>
          </a:p>
          <a:p>
            <a:r>
              <a:rPr lang="en-US" baseline="0" dirty="0"/>
              <a:t>I don’t have time. You can say, I can help you right now, it will only take two minutes and I can save you time by returning the form for you.  Or here’s a form you can fill out later and mail.</a:t>
            </a:r>
          </a:p>
          <a:p>
            <a:endParaRPr lang="en-US" baseline="0" dirty="0"/>
          </a:p>
          <a:p>
            <a:r>
              <a:rPr lang="en-US" baseline="0" dirty="0"/>
              <a:t>I can’t vote. You can share the list of eligibility requirements and ask if any of them apply to them? </a:t>
            </a:r>
          </a:p>
          <a:p>
            <a:endParaRPr lang="en-US" baseline="0" dirty="0"/>
          </a:p>
          <a:p>
            <a:r>
              <a:rPr lang="en-US" baseline="0" dirty="0"/>
              <a:t>Why are you asking me that? You can say, Our ability to provide services and receive funds depends on the support of elected officials. It helps when they know our community members are registered to vote.  </a:t>
            </a:r>
          </a:p>
          <a:p>
            <a:endParaRPr lang="en-US" dirty="0"/>
          </a:p>
        </p:txBody>
      </p:sp>
      <p:sp>
        <p:nvSpPr>
          <p:cNvPr id="4" name="Slide Number Placeholder 3"/>
          <p:cNvSpPr>
            <a:spLocks noGrp="1"/>
          </p:cNvSpPr>
          <p:nvPr>
            <p:ph type="sldNum" sz="quarter" idx="10"/>
          </p:nvPr>
        </p:nvSpPr>
        <p:spPr/>
        <p:txBody>
          <a:bodyPr/>
          <a:lstStyle/>
          <a:p>
            <a:fld id="{0F689985-A742-8945-9B2D-1A96FCAE91C2}" type="slidenum">
              <a:rPr lang="en-US" smtClean="0"/>
              <a:pPr/>
              <a:t>23</a:t>
            </a:fld>
            <a:endParaRPr lang="en-US"/>
          </a:p>
        </p:txBody>
      </p:sp>
    </p:spTree>
    <p:extLst>
      <p:ext uri="{BB962C8B-B14F-4D97-AF65-F5344CB8AC3E}">
        <p14:creationId xmlns:p14="http://schemas.microsoft.com/office/powerpoint/2010/main" val="2887197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Voter research explains why nonprofits are well suited to engage voters.</a:t>
            </a:r>
            <a:r>
              <a:rPr lang="en-US" baseline="0" dirty="0"/>
              <a:t> They are trusted messengers. Here are some tips to keep in mind when encouraging people to turnout on election day.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25</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the next slide</a:t>
            </a:r>
            <a:r>
              <a:rPr lang="en-US" baseline="0" dirty="0"/>
              <a:t> is an template for a pledge card.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a:t>
            </a:r>
            <a:r>
              <a:rPr lang="en-US" baseline="0" dirty="0"/>
              <a:t> sample pledge card has key election information. The bottom half (after the contact information) can be torn off and given to the potential voters.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28</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Some</a:t>
            </a:r>
            <a:r>
              <a:rPr lang="en-US" baseline="0" dirty="0"/>
              <a:t> of these organizations provide training and others like Common Cause and the NYC Campaign Finance Board recruit  volunteers to participate in text banks to remind people to vote.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29</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These</a:t>
            </a:r>
            <a:r>
              <a:rPr lang="en-US" baseline="0" dirty="0"/>
              <a:t> websites can </a:t>
            </a:r>
            <a:r>
              <a:rPr lang="en-US" dirty="0"/>
              <a:t> help people learn more about elected</a:t>
            </a:r>
            <a:r>
              <a:rPr lang="en-US" baseline="0" dirty="0"/>
              <a:t> officials and candidates.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30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Voter Engagement Planning Questions</a:t>
            </a:r>
            <a:r>
              <a:rPr lang="en-US" baseline="0" dirty="0"/>
              <a:t>. See next few slides. Give participants a few minutes to answer the questions related to capacity. Ask one or two to share their answers. Repeat with the remaining topic areas. This format allows everyone to hear and build off the ideas of the group.</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training</a:t>
            </a:r>
            <a:r>
              <a:rPr lang="en-US" baseline="0" dirty="0"/>
              <a:t> includes games, small group discussions and information about election in New York State and concludes with time to begin creating a voter engagement plan. </a:t>
            </a:r>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Explain we are now going</a:t>
            </a:r>
            <a:r>
              <a:rPr lang="en-US" baseline="0" dirty="0"/>
              <a:t> to test everyone’s knowledge about elections.</a:t>
            </a:r>
            <a:r>
              <a:rPr lang="en-US" dirty="0"/>
              <a:t> Ask for a volunteer to pick a number. Read out the question below. If they answer incorrectly, share the answer. </a:t>
            </a:r>
          </a:p>
          <a:p>
            <a:endParaRPr lang="en-US" dirty="0"/>
          </a:p>
          <a:p>
            <a:pPr marL="228600" lvl="0" indent="-228600">
              <a:buAutoNum type="arabicPeriod"/>
            </a:pPr>
            <a:r>
              <a:rPr lang="en-US" dirty="0"/>
              <a:t>DEFINITION - What is a primary? An election used to narrow the field of candidates, think basketball playoff game</a:t>
            </a:r>
          </a:p>
          <a:p>
            <a:pPr lvl="0"/>
            <a:r>
              <a:rPr lang="en-US" dirty="0"/>
              <a:t>2. DEFINITION -  What is a closed primary? Only registered party members can participate in a political party's primary election.</a:t>
            </a:r>
          </a:p>
          <a:p>
            <a:pPr lvl="0"/>
            <a:r>
              <a:rPr lang="en-US" dirty="0"/>
              <a:t>3. DEFINITION - What is pre-registration? In NYS citizens 16 and 17 can pre-register to vote and the Board of Elections will automatically register them when they turn 18. </a:t>
            </a:r>
          </a:p>
          <a:p>
            <a:r>
              <a:rPr lang="en-US" dirty="0"/>
              <a:t>4. ELECTIONS -  What offices will be voted on in 2022? Federal positions: Senator and House of Representatives AND State positions: </a:t>
            </a:r>
            <a:r>
              <a:rPr lang="en-US" sz="1200" kern="1200" dirty="0">
                <a:solidFill>
                  <a:schemeClr val="tx1"/>
                </a:solidFill>
                <a:effectLst/>
                <a:latin typeface="+mn-lt"/>
                <a:ea typeface="+mn-ea"/>
                <a:cs typeface="+mn-cs"/>
              </a:rPr>
              <a:t>Governor, Lieutenant Governor, Attorney General, Controller, State Assembly and State Senate</a:t>
            </a:r>
            <a:r>
              <a:rPr lang="en-US" dirty="0">
                <a:effectLst/>
              </a:rPr>
              <a:t> </a:t>
            </a:r>
            <a:endParaRPr lang="en-US" dirty="0"/>
          </a:p>
          <a:p>
            <a:r>
              <a:rPr lang="en-US" dirty="0"/>
              <a:t> 5. ELECTIONS - What is early voting? Voters in NYS get to vote over 10 days. THE 2020 election was the first time early voting was allowed. </a:t>
            </a:r>
          </a:p>
          <a:p>
            <a:r>
              <a:rPr lang="en-US" dirty="0"/>
              <a:t> 6. ELECTIONS –What % of people voted in the last NYC local election? The last local election was in 2017 and 24% of registered voters cast ballots in the general election. But, in primary races that year the turnout was even lower. In New York City where Democratic voters far out number Republican voters, the primary essentially determines who will win in the general election.</a:t>
            </a:r>
          </a:p>
          <a:p>
            <a:r>
              <a:rPr lang="en-US" dirty="0"/>
              <a:t>7. POLITICANS - Who are the two senators representing NYS? Chuck Schumer. He has been in office for over 20 years. His current term ends in 2023. He is running for re-election this year.  Kristen Gillibrand.  She has been in office for over 10 years. Her term ends in 2025. They are both Democrats.</a:t>
            </a:r>
          </a:p>
          <a:p>
            <a:r>
              <a:rPr lang="en-US" dirty="0"/>
              <a:t> 8. How many U.S. representatives does NYS have? </a:t>
            </a:r>
          </a:p>
          <a:p>
            <a:r>
              <a:rPr lang="en-US" dirty="0"/>
              <a:t>POLITICANS</a:t>
            </a:r>
          </a:p>
          <a:p>
            <a:r>
              <a:rPr lang="en-US" dirty="0"/>
              <a:t>29 reps – 2 Senators and 27 US House members: 8 Republican and 21 Democrats…NYS lost one seat after the 2020 census. Next year NY will have 28 house members. </a:t>
            </a:r>
          </a:p>
          <a:p>
            <a:r>
              <a:rPr lang="en-US" dirty="0"/>
              <a:t> </a:t>
            </a:r>
          </a:p>
        </p:txBody>
      </p:sp>
      <p:sp>
        <p:nvSpPr>
          <p:cNvPr id="4" name="Slide Number Placeholder 3"/>
          <p:cNvSpPr>
            <a:spLocks noGrp="1"/>
          </p:cNvSpPr>
          <p:nvPr>
            <p:ph type="sldNum" sz="quarter" idx="10"/>
          </p:nvPr>
        </p:nvSpPr>
        <p:spPr/>
        <p:txBody>
          <a:bodyPr/>
          <a:lstStyle/>
          <a:p>
            <a:fld id="{DE38F916-9765-8C4B-A785-5D994139C29E}"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There are lots of dates to remember.</a:t>
            </a:r>
            <a:r>
              <a:rPr lang="en-US" baseline="0" dirty="0"/>
              <a:t> This pocket guide has them all in one place. Knowing these dates can help to share this information and also when creating a plan to engage voters. </a:t>
            </a:r>
            <a:endParaRPr lang="en-US" dirty="0"/>
          </a:p>
          <a:p>
            <a:endParaRPr lang="en-US" dirty="0"/>
          </a:p>
        </p:txBody>
      </p:sp>
      <p:sp>
        <p:nvSpPr>
          <p:cNvPr id="4" name="Slide Number Placeholder 3"/>
          <p:cNvSpPr>
            <a:spLocks noGrp="1"/>
          </p:cNvSpPr>
          <p:nvPr>
            <p:ph type="sldNum" sz="quarter" idx="5"/>
          </p:nvPr>
        </p:nvSpPr>
        <p:spPr/>
        <p:txBody>
          <a:bodyPr/>
          <a:lstStyle/>
          <a:p>
            <a:fld id="{DE38F916-9765-8C4B-A785-5D994139C29E}" type="slidenum">
              <a:rPr lang="en-US" smtClean="0"/>
              <a:pPr/>
              <a:t>7</a:t>
            </a:fld>
            <a:endParaRPr lang="en-US"/>
          </a:p>
        </p:txBody>
      </p:sp>
    </p:spTree>
    <p:extLst>
      <p:ext uri="{BB962C8B-B14F-4D97-AF65-F5344CB8AC3E}">
        <p14:creationId xmlns:p14="http://schemas.microsoft.com/office/powerpoint/2010/main" val="2100622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lvl="1"/>
            <a:r>
              <a:rPr lang="en-US" baseline="0" dirty="0"/>
              <a:t>Voter research says having one on one conversations is the most effective way to get someone to vote. This activity is designed to share basic facts about the importance of voting. </a:t>
            </a:r>
            <a:endParaRPr lang="en-US" dirty="0"/>
          </a:p>
          <a:p>
            <a:pPr lvl="1"/>
            <a:endParaRPr lang="en-US" dirty="0"/>
          </a:p>
          <a:p>
            <a:pPr lvl="1"/>
            <a:r>
              <a:rPr lang="en-US" dirty="0"/>
              <a:t>Resource:</a:t>
            </a:r>
            <a:r>
              <a:rPr lang="en-US" baseline="0" dirty="0"/>
              <a:t> </a:t>
            </a:r>
            <a:r>
              <a:rPr lang="en-US" sz="1200" i="1" kern="1200" dirty="0">
                <a:solidFill>
                  <a:schemeClr val="tx1"/>
                </a:solidFill>
                <a:latin typeface="+mn-lt"/>
                <a:ea typeface="+mn-ea"/>
                <a:cs typeface="+mn-cs"/>
              </a:rPr>
              <a:t>Discussion Guide: Income and Taxes</a:t>
            </a:r>
            <a:r>
              <a:rPr lang="en-US" sz="1200" i="0" kern="1200" dirty="0">
                <a:solidFill>
                  <a:schemeClr val="tx1"/>
                </a:solidFill>
                <a:latin typeface="+mn-lt"/>
                <a:ea typeface="+mn-ea"/>
                <a:cs typeface="+mn-cs"/>
              </a:rPr>
              <a:t>,</a:t>
            </a:r>
            <a:r>
              <a:rPr lang="en-US" sz="1200" i="0" kern="1200" baseline="0" dirty="0">
                <a:solidFill>
                  <a:schemeClr val="tx1"/>
                </a:solidFill>
                <a:latin typeface="+mn-lt"/>
                <a:ea typeface="+mn-ea"/>
                <a:cs typeface="+mn-cs"/>
              </a:rPr>
              <a:t> </a:t>
            </a:r>
            <a:r>
              <a:rPr lang="en-US" sz="1200" i="1" kern="1200" dirty="0">
                <a:solidFill>
                  <a:schemeClr val="tx1"/>
                </a:solidFill>
                <a:latin typeface="+mn-lt"/>
                <a:ea typeface="+mn-ea"/>
                <a:cs typeface="+mn-cs"/>
              </a:rPr>
              <a:t>Demographics and Political Representation</a:t>
            </a:r>
            <a:r>
              <a:rPr lang="en-US" sz="1200" i="0" kern="1200" baseline="0" dirty="0">
                <a:solidFill>
                  <a:schemeClr val="tx1"/>
                </a:solidFill>
                <a:latin typeface="+mn-lt"/>
                <a:ea typeface="+mn-ea"/>
                <a:cs typeface="+mn-cs"/>
              </a:rPr>
              <a:t> and </a:t>
            </a:r>
            <a:r>
              <a:rPr lang="en-US" sz="1200" i="1" kern="1200" dirty="0">
                <a:solidFill>
                  <a:schemeClr val="tx1"/>
                </a:solidFill>
                <a:latin typeface="+mn-lt"/>
                <a:ea typeface="+mn-ea"/>
                <a:cs typeface="+mn-cs"/>
              </a:rPr>
              <a:t>Voter Registration and Turnout</a:t>
            </a:r>
            <a:r>
              <a:rPr lang="en-US" dirty="0"/>
              <a:t> </a:t>
            </a:r>
          </a:p>
          <a:p>
            <a:pPr lvl="1"/>
            <a:endParaRPr lang="en-US" dirty="0"/>
          </a:p>
          <a:p>
            <a:pPr lvl="1"/>
            <a:r>
              <a:rPr lang="en-US" dirty="0"/>
              <a:t>Give</a:t>
            </a:r>
            <a:r>
              <a:rPr lang="en-US" baseline="0" dirty="0"/>
              <a:t> each group one discussion guide and give them</a:t>
            </a:r>
            <a:r>
              <a:rPr lang="en-US" dirty="0"/>
              <a:t> 15</a:t>
            </a:r>
            <a:r>
              <a:rPr lang="en-US" baseline="0" dirty="0"/>
              <a:t> minutes to complete the task. If the group quiets down before 15 minutes bring them together for their reports. If they are still talking after 15 minutes, give them more time. </a:t>
            </a:r>
          </a:p>
          <a:p>
            <a:pPr lvl="1"/>
            <a:endParaRPr lang="en-US" baseline="0" dirty="0"/>
          </a:p>
          <a:p>
            <a:pPr lvl="1"/>
            <a:r>
              <a:rPr lang="en-US" baseline="0" dirty="0"/>
              <a:t>After each small group reports, additional points can be highlighted from the summary discussion guide below: </a:t>
            </a:r>
          </a:p>
          <a:p>
            <a:pPr rtl="0"/>
            <a:r>
              <a:rPr lang="en-US" sz="1200" b="1" i="0" u="none" strike="noStrike" kern="1200" dirty="0">
                <a:solidFill>
                  <a:schemeClr val="tx1"/>
                </a:solidFill>
                <a:effectLst/>
                <a:latin typeface="+mn-lt"/>
                <a:ea typeface="+mn-ea"/>
                <a:cs typeface="+mn-cs"/>
              </a:rPr>
              <a:t>INCOME AND TAXES SUMMARY</a:t>
            </a:r>
            <a:endParaRPr lang="en-US" sz="1200" b="0" i="0" u="none" strike="noStrike" kern="1200" dirty="0">
              <a:solidFill>
                <a:schemeClr val="tx1"/>
              </a:solidFill>
              <a:effectLst/>
              <a:latin typeface="+mn-lt"/>
              <a:ea typeface="+mn-ea"/>
              <a:cs typeface="+mn-cs"/>
            </a:endParaRP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Income inequality has grown substantially since 1980. </a:t>
            </a: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In contrast, for three decades before 1979, income growth was spread more equitability among the top 1% of income earners and the bottom 99%. </a:t>
            </a: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Tax policy is one way to re-distribute income. New York’s overall tax policy is regressive with the top 1% paying a smaller tax rate than the middle- and lower-income groups. </a:t>
            </a: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Voters with higher income vote at higher rates. Perhaps this impacts the tax policy voted on by elected leaders. Elected officials pay attention to who votes.</a:t>
            </a: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In 2019, NY had the highest levels of income inequality among all the states. Alaska had the lowest income inequality. One big reason is everyone in Alaska receives an annual cash dividend that represents their share of revenue derived through oil reserves buried under the land. This was a decision made by state officials, who were all elected by voters. </a:t>
            </a:r>
          </a:p>
          <a:p>
            <a:pPr rtl="0"/>
            <a:br>
              <a:rPr lang="en-US" sz="1200" b="0" i="0" u="none" strike="noStrike" kern="1200" dirty="0">
                <a:solidFill>
                  <a:schemeClr val="tx1"/>
                </a:solidFill>
                <a:effectLst/>
                <a:latin typeface="+mn-lt"/>
                <a:ea typeface="+mn-ea"/>
                <a:cs typeface="+mn-cs"/>
              </a:rPr>
            </a:br>
            <a:r>
              <a:rPr lang="en-US" sz="1200" b="1" i="0" u="none" strike="noStrike" kern="1200" dirty="0">
                <a:solidFill>
                  <a:schemeClr val="tx1"/>
                </a:solidFill>
                <a:effectLst/>
                <a:latin typeface="+mn-lt"/>
                <a:ea typeface="+mn-ea"/>
                <a:cs typeface="+mn-cs"/>
              </a:rPr>
              <a:t>DEMOGRAPHICS SUMMARY</a:t>
            </a:r>
            <a:endParaRPr lang="en-US" sz="1200" b="0" i="0" u="none" strike="noStrike" kern="1200" dirty="0">
              <a:solidFill>
                <a:schemeClr val="tx1"/>
              </a:solidFill>
              <a:effectLst/>
              <a:latin typeface="+mn-lt"/>
              <a:ea typeface="+mn-ea"/>
              <a:cs typeface="+mn-cs"/>
            </a:endParaRP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Looking at all Elected officials even though white men make up 30% of the population in the United States, they hold the majority of elected positions. </a:t>
            </a: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Looking at NYS, see there is still an imbalance between the population and who is elected.</a:t>
            </a: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This means political power does not reflect the countries or the states’ diversity.  And when this happens diverse voices and perspectives may not have the same amount of weight when public policy is debated and made. </a:t>
            </a: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When you look at NYC,  in 2021 the people elected to the city council members are more reflective of the city’s residents. Multiple reasons for this – city matching funds for campaigns and political organizing by many advocacy groups. Some say the ranked choice voting system also helped. It will be interesting to see how these demographics change in 2023 when City Council elections include, for the first time, voters who are legal permanent residents. </a:t>
            </a:r>
          </a:p>
          <a:p>
            <a:pPr rtl="0"/>
            <a:br>
              <a:rPr lang="en-US" sz="1200" b="0" i="0" u="none" strike="noStrike" kern="1200" dirty="0">
                <a:solidFill>
                  <a:schemeClr val="tx1"/>
                </a:solidFill>
                <a:effectLst/>
                <a:latin typeface="+mn-lt"/>
                <a:ea typeface="+mn-ea"/>
                <a:cs typeface="+mn-cs"/>
              </a:rPr>
            </a:br>
            <a:r>
              <a:rPr lang="en-US" sz="1200" b="1" i="0" u="none" strike="noStrike" kern="1200" dirty="0">
                <a:solidFill>
                  <a:schemeClr val="tx1"/>
                </a:solidFill>
                <a:effectLst/>
                <a:latin typeface="+mn-lt"/>
                <a:ea typeface="+mn-ea"/>
                <a:cs typeface="+mn-cs"/>
              </a:rPr>
              <a:t>VOTER TURNOUT</a:t>
            </a:r>
            <a:endParaRPr lang="en-US" sz="1200" b="0" i="0" u="none" strike="noStrike" kern="1200" dirty="0">
              <a:solidFill>
                <a:schemeClr val="tx1"/>
              </a:solidFill>
              <a:effectLst/>
              <a:latin typeface="+mn-lt"/>
              <a:ea typeface="+mn-ea"/>
              <a:cs typeface="+mn-cs"/>
            </a:endParaRP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Turnout for state and local elections is substantially lower than in Presidential elections This is unfortunate because state and city elected leaders have control over budgets and policies that greatly impact the quality of life for local communities. </a:t>
            </a: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Turnout also varies by the amount of education people have. Democracy suffers when large portions of the country don’t participate. For elected officials the views of voters carry more weight than the views of nonvoters.</a:t>
            </a:r>
          </a:p>
          <a:p>
            <a:pPr rtl="0"/>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 We have more of a voter turnout problem than a voter registration problem. In New York the % of people registered to vote is higher than the % of people that actually vote.  Why it is so important to remind and encourage people to vote. </a:t>
            </a:r>
          </a:p>
          <a:p>
            <a:br>
              <a:rPr lang="en-US" dirty="0"/>
            </a:br>
            <a:br>
              <a:rPr lang="en-US" dirty="0"/>
            </a:br>
            <a:endParaRPr lang="en-US" baseline="0" dirty="0"/>
          </a:p>
          <a:p>
            <a:pPr lvl="1"/>
            <a:endParaRPr lang="en-US" dirty="0"/>
          </a:p>
        </p:txBody>
      </p:sp>
      <p:sp>
        <p:nvSpPr>
          <p:cNvPr id="4" name="Slide Number Placeholder 3"/>
          <p:cNvSpPr>
            <a:spLocks noGrp="1"/>
          </p:cNvSpPr>
          <p:nvPr>
            <p:ph type="sldNum" sz="quarter" idx="10"/>
          </p:nvPr>
        </p:nvSpPr>
        <p:spPr/>
        <p:txBody>
          <a:bodyPr/>
          <a:lstStyle/>
          <a:p>
            <a:fld id="{DE38F916-9765-8C4B-A785-5D994139C29E}"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a:t>
            </a:r>
            <a:r>
              <a:rPr lang="en-US" baseline="0" dirty="0"/>
              <a:t> are many millions of people in New York who are not registered to vote. </a:t>
            </a:r>
            <a:endParaRPr lang="en-US" dirty="0"/>
          </a:p>
        </p:txBody>
      </p:sp>
      <p:sp>
        <p:nvSpPr>
          <p:cNvPr id="4" name="Slide Number Placeholder 3"/>
          <p:cNvSpPr>
            <a:spLocks noGrp="1"/>
          </p:cNvSpPr>
          <p:nvPr>
            <p:ph type="sldNum" sz="quarter" idx="10"/>
          </p:nvPr>
        </p:nvSpPr>
        <p:spPr/>
        <p:txBody>
          <a:bodyPr/>
          <a:lstStyle/>
          <a:p>
            <a:fld id="{0F689985-A742-8945-9B2D-1A96FCAE91C2}"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Voter turnout rates are much lower than voter registration rates. </a:t>
            </a:r>
            <a:r>
              <a:rPr lang="en-US" baseline="0" dirty="0"/>
              <a:t>This pyramid shows the boom and bust cycle of elections: highest for national elections and lowest for local and primary elections. Yet the winner of local and state elections hold many policy levers that impact the people and communities nonprofits work with. You and your organization can help reverse low turnout among the communities you work in. </a:t>
            </a:r>
          </a:p>
        </p:txBody>
      </p:sp>
      <p:sp>
        <p:nvSpPr>
          <p:cNvPr id="4" name="Slide Number Placeholder 3"/>
          <p:cNvSpPr>
            <a:spLocks noGrp="1"/>
          </p:cNvSpPr>
          <p:nvPr>
            <p:ph type="sldNum" sz="quarter" idx="10"/>
          </p:nvPr>
        </p:nvSpPr>
        <p:spPr/>
        <p:txBody>
          <a:bodyPr/>
          <a:lstStyle/>
          <a:p>
            <a:fld id="{DE38F916-9765-8C4B-A785-5D994139C29E}"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will focus on why nonprofits are effective at reaching and turning out voters AND what nonprofits can and can’t do when promoting elections. </a:t>
            </a:r>
          </a:p>
        </p:txBody>
      </p:sp>
      <p:sp>
        <p:nvSpPr>
          <p:cNvPr id="4" name="Slide Number Placeholder 3"/>
          <p:cNvSpPr>
            <a:spLocks noGrp="1"/>
          </p:cNvSpPr>
          <p:nvPr>
            <p:ph type="sldNum" sz="quarter" idx="5"/>
          </p:nvPr>
        </p:nvSpPr>
        <p:spPr/>
        <p:txBody>
          <a:bodyPr/>
          <a:lstStyle/>
          <a:p>
            <a:fld id="{DE38F916-9765-8C4B-A785-5D994139C29E}" type="slidenum">
              <a:rPr lang="en-US" smtClean="0"/>
              <a:pPr/>
              <a:t>11</a:t>
            </a:fld>
            <a:endParaRPr lang="en-US"/>
          </a:p>
        </p:txBody>
      </p:sp>
    </p:spTree>
    <p:extLst>
      <p:ext uri="{BB962C8B-B14F-4D97-AF65-F5344CB8AC3E}">
        <p14:creationId xmlns:p14="http://schemas.microsoft.com/office/powerpoint/2010/main" val="3924263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3/31/22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3/31/22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3/31/22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3/31/22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3/31/22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2920" y="310896"/>
            <a:ext cx="9052560" cy="124358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02920" y="1787652"/>
            <a:ext cx="9052560"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3/31/22</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685800"/>
            <a:ext cx="6858000" cy="6155532"/>
          </a:xfrm>
          <a:prstGeom prst="rect">
            <a:avLst/>
          </a:prstGeom>
        </p:spPr>
        <p:txBody>
          <a:bodyPr wrap="square">
            <a:spAutoFit/>
          </a:bodyPr>
          <a:lstStyle/>
          <a:p>
            <a:r>
              <a:rPr lang="en-US" sz="4800" b="1" dirty="0"/>
              <a:t>New York Nonprofit </a:t>
            </a:r>
            <a:br>
              <a:rPr lang="en-US" sz="4800" b="1" dirty="0"/>
            </a:br>
            <a:r>
              <a:rPr lang="en-US" sz="4800" b="1" dirty="0"/>
              <a:t>2022 Elections Training</a:t>
            </a:r>
          </a:p>
          <a:p>
            <a:endParaRPr lang="en-US" b="1" dirty="0"/>
          </a:p>
          <a:p>
            <a:r>
              <a:rPr lang="en-US" sz="2800" dirty="0"/>
              <a:t>This training has four sections. Each section can be delivered as a stand alone session lasting 30-45 minutes. </a:t>
            </a:r>
          </a:p>
          <a:p>
            <a:endParaRPr lang="en-US" sz="2800" dirty="0"/>
          </a:p>
          <a:p>
            <a:r>
              <a:rPr lang="en-US" sz="2800" dirty="0"/>
              <a:t>The slide notes provide guidance for the workshop facilitator. </a:t>
            </a:r>
          </a:p>
          <a:p>
            <a:endParaRPr lang="en-US" sz="2800" b="1" dirty="0"/>
          </a:p>
          <a:p>
            <a:endParaRPr lang="en-US" sz="2800" b="1" dirty="0"/>
          </a:p>
          <a:p>
            <a:endParaRPr lang="en-US" sz="2800" b="1" dirty="0"/>
          </a:p>
          <a:p>
            <a:r>
              <a:rPr lang="en-US" sz="2800" b="1" dirty="0"/>
              <a:t>Created April 2022</a:t>
            </a:r>
            <a:r>
              <a:rPr lang="en-US" b="1"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179954642"/>
              </p:ext>
            </p:extLst>
          </p:nvPr>
        </p:nvGraphicFramePr>
        <p:xfrm>
          <a:off x="838200" y="1143000"/>
          <a:ext cx="8686800" cy="6629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a:xfrm>
            <a:off x="502920" y="310896"/>
            <a:ext cx="9052560" cy="738664"/>
          </a:xfrm>
        </p:spPr>
        <p:txBody>
          <a:bodyPr/>
          <a:lstStyle/>
          <a:p>
            <a:r>
              <a:rPr lang="en-US" sz="4800" b="1" dirty="0"/>
              <a:t>Voting Profile: Turnout</a:t>
            </a:r>
          </a:p>
        </p:txBody>
      </p:sp>
      <p:sp>
        <p:nvSpPr>
          <p:cNvPr id="7" name="TextBox 6"/>
          <p:cNvSpPr txBox="1"/>
          <p:nvPr/>
        </p:nvSpPr>
        <p:spPr>
          <a:xfrm flipH="1">
            <a:off x="152400" y="6295072"/>
            <a:ext cx="2743200" cy="1107996"/>
          </a:xfrm>
          <a:prstGeom prst="rect">
            <a:avLst/>
          </a:prstGeom>
          <a:noFill/>
        </p:spPr>
        <p:txBody>
          <a:bodyPr wrap="square" rtlCol="0">
            <a:spAutoFit/>
          </a:bodyPr>
          <a:lstStyle/>
          <a:p>
            <a:endParaRPr lang="en-US" sz="1600" dirty="0"/>
          </a:p>
          <a:p>
            <a:r>
              <a:rPr lang="en-US" sz="1600" dirty="0"/>
              <a:t>Sources: United States Elections Project and NYC &amp; NYS Board of Elections </a:t>
            </a:r>
            <a:r>
              <a:rPr lang="en-US"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0" y="1787525"/>
            <a:ext cx="10058400" cy="738188"/>
          </a:xfrm>
        </p:spPr>
        <p:txBody>
          <a:bodyPr/>
          <a:lstStyle/>
          <a:p>
            <a:pPr algn="ctr"/>
            <a:r>
              <a:rPr lang="en-US" sz="4800" b="1" dirty="0"/>
              <a:t>Part Two: Nonpartisan Power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pPr algn="ctr"/>
            <a:r>
              <a:rPr lang="en-US" sz="4800" b="1" dirty="0"/>
              <a:t>Nonprofit Voter Engagement</a:t>
            </a:r>
          </a:p>
        </p:txBody>
      </p:sp>
      <p:sp>
        <p:nvSpPr>
          <p:cNvPr id="3" name="Text Placeholder 2"/>
          <p:cNvSpPr>
            <a:spLocks noGrp="1"/>
          </p:cNvSpPr>
          <p:nvPr>
            <p:ph type="body" idx="1"/>
          </p:nvPr>
        </p:nvSpPr>
        <p:spPr>
          <a:xfrm>
            <a:off x="502920" y="1787652"/>
            <a:ext cx="9052560" cy="4647427"/>
          </a:xfrm>
        </p:spPr>
        <p:txBody>
          <a:bodyPr/>
          <a:lstStyle/>
          <a:p>
            <a:r>
              <a:rPr lang="en-US" sz="3200" b="1" dirty="0"/>
              <a:t>Nonprofit Model</a:t>
            </a:r>
          </a:p>
          <a:p>
            <a:pPr>
              <a:buFont typeface="Arial"/>
              <a:buChar char="•"/>
            </a:pPr>
            <a:r>
              <a:rPr lang="en-US" sz="2800" b="1" dirty="0"/>
              <a:t> Integrated</a:t>
            </a:r>
            <a:r>
              <a:rPr lang="en-US" sz="2800" dirty="0"/>
              <a:t> into day to day activities</a:t>
            </a:r>
          </a:p>
          <a:p>
            <a:pPr>
              <a:buFont typeface="Arial"/>
              <a:buChar char="•"/>
            </a:pPr>
            <a:r>
              <a:rPr lang="en-US" sz="2800" dirty="0"/>
              <a:t> Leverages </a:t>
            </a:r>
            <a:r>
              <a:rPr lang="en-US" sz="2800" b="1" dirty="0"/>
              <a:t>trust</a:t>
            </a:r>
            <a:r>
              <a:rPr lang="en-US" sz="2800" dirty="0"/>
              <a:t>, social missions, personal relationships and </a:t>
            </a:r>
            <a:r>
              <a:rPr lang="en-US" sz="2800" b="1" dirty="0"/>
              <a:t>community base</a:t>
            </a:r>
          </a:p>
          <a:p>
            <a:pPr>
              <a:buFont typeface="Arial"/>
              <a:buChar char="•"/>
            </a:pPr>
            <a:r>
              <a:rPr lang="en-US" sz="2800" b="1" dirty="0"/>
              <a:t> 100% Nonpartisan</a:t>
            </a:r>
          </a:p>
          <a:p>
            <a:pPr>
              <a:buFont typeface="Arial"/>
              <a:buChar char="•"/>
            </a:pPr>
            <a:r>
              <a:rPr lang="en-US" sz="2800" dirty="0"/>
              <a:t> “Captured audiences” work better than adding to intake procedures</a:t>
            </a:r>
          </a:p>
          <a:p>
            <a:pPr>
              <a:buFont typeface="Arial"/>
              <a:buChar char="•"/>
            </a:pPr>
            <a:endParaRPr lang="en-US" sz="2800" dirty="0"/>
          </a:p>
          <a:p>
            <a:r>
              <a:rPr lang="en-US" sz="2800" b="1" dirty="0"/>
              <a:t>Discussion Question: </a:t>
            </a:r>
            <a:r>
              <a:rPr lang="en-US" sz="2800" i="1" dirty="0"/>
              <a:t>At your organization, what are the opportunities to talk about elections and register voters?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2920" y="1787652"/>
            <a:ext cx="9052560" cy="4924424"/>
          </a:xfrm>
        </p:spPr>
        <p:txBody>
          <a:bodyPr/>
          <a:lstStyle/>
          <a:p>
            <a:pPr>
              <a:buNone/>
            </a:pPr>
            <a:r>
              <a:rPr lang="en-US" sz="3200" b="1" dirty="0"/>
              <a:t>A nonprofit 501(c)(3) organization may not:</a:t>
            </a:r>
          </a:p>
          <a:p>
            <a:pPr>
              <a:buNone/>
            </a:pPr>
            <a:endParaRPr lang="en-US" sz="3200" dirty="0"/>
          </a:p>
          <a:p>
            <a:pPr algn="ctr"/>
            <a:r>
              <a:rPr lang="en-US" sz="3200" dirty="0"/>
              <a:t> </a:t>
            </a:r>
            <a:r>
              <a:rPr lang="en-US" sz="3200" b="1" i="1" dirty="0"/>
              <a:t>support</a:t>
            </a:r>
            <a:r>
              <a:rPr lang="en-US" sz="3200" dirty="0"/>
              <a:t> or </a:t>
            </a:r>
            <a:r>
              <a:rPr lang="en-US" sz="3200" b="1" i="1" dirty="0"/>
              <a:t>oppose </a:t>
            </a:r>
            <a:r>
              <a:rPr lang="en-US" sz="3200" dirty="0"/>
              <a:t>a candidate for public office or a political party</a:t>
            </a:r>
          </a:p>
          <a:p>
            <a:pPr marL="122259"/>
            <a:endParaRPr lang="en-US" sz="3200" dirty="0"/>
          </a:p>
          <a:p>
            <a:pPr marL="122259"/>
            <a:r>
              <a:rPr lang="en-US" sz="3200" b="1" dirty="0"/>
              <a:t>A nonprofit 501(c)(3) organization may not:</a:t>
            </a:r>
          </a:p>
          <a:p>
            <a:pPr marL="122259"/>
            <a:r>
              <a:rPr lang="en-US" sz="3200" dirty="0"/>
              <a:t>	</a:t>
            </a:r>
          </a:p>
          <a:p>
            <a:pPr algn="ctr">
              <a:buFont typeface="Arial"/>
              <a:buChar char="•"/>
            </a:pPr>
            <a:r>
              <a:rPr lang="en-US" sz="3200" dirty="0"/>
              <a:t>  Make an endorsement</a:t>
            </a:r>
          </a:p>
          <a:p>
            <a:pPr algn="ctr"/>
            <a:endParaRPr lang="en-US" sz="3200" dirty="0"/>
          </a:p>
          <a:p>
            <a:pPr algn="ctr">
              <a:buFont typeface="Arial"/>
              <a:buChar char="•"/>
            </a:pPr>
            <a:r>
              <a:rPr lang="en-US" sz="3200" dirty="0"/>
              <a:t>  Donate money or resources</a:t>
            </a:r>
          </a:p>
        </p:txBody>
      </p:sp>
      <p:sp>
        <p:nvSpPr>
          <p:cNvPr id="3" name="Title 2"/>
          <p:cNvSpPr>
            <a:spLocks noGrp="1"/>
          </p:cNvSpPr>
          <p:nvPr>
            <p:ph type="title"/>
          </p:nvPr>
        </p:nvSpPr>
        <p:spPr/>
        <p:txBody>
          <a:bodyPr>
            <a:normAutofit/>
          </a:bodyPr>
          <a:lstStyle/>
          <a:p>
            <a:pPr algn="ctr"/>
            <a:r>
              <a:rPr lang="en-US" sz="4800" b="1" dirty="0"/>
              <a:t>Being Nonpartisan – The One Rule</a:t>
            </a:r>
          </a:p>
        </p:txBody>
      </p:sp>
    </p:spTree>
    <p:extLst>
      <p:ext uri="{BB962C8B-B14F-4D97-AF65-F5344CB8AC3E}">
        <p14:creationId xmlns:p14="http://schemas.microsoft.com/office/powerpoint/2010/main" val="36803113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231106"/>
          </a:xfrm>
        </p:spPr>
        <p:txBody>
          <a:bodyPr/>
          <a:lstStyle/>
          <a:p>
            <a:pPr algn="ctr"/>
            <a:r>
              <a:rPr lang="en-US" sz="4800" b="1" dirty="0"/>
              <a:t>8 Permissible Activities</a:t>
            </a:r>
            <a:br>
              <a:rPr lang="en-US" sz="4800" b="1" dirty="0"/>
            </a:br>
            <a:r>
              <a:rPr lang="en-US" sz="3200" b="1" dirty="0"/>
              <a:t>allowable on a nonpartisan basis </a:t>
            </a:r>
          </a:p>
        </p:txBody>
      </p:sp>
      <p:sp>
        <p:nvSpPr>
          <p:cNvPr id="3" name="Text Placeholder 2"/>
          <p:cNvSpPr>
            <a:spLocks noGrp="1"/>
          </p:cNvSpPr>
          <p:nvPr>
            <p:ph type="body" idx="1"/>
          </p:nvPr>
        </p:nvSpPr>
        <p:spPr>
          <a:xfrm>
            <a:off x="502920" y="1787652"/>
            <a:ext cx="9052560" cy="4216539"/>
          </a:xfrm>
        </p:spPr>
        <p:txBody>
          <a:bodyPr/>
          <a:lstStyle/>
          <a:p>
            <a:pPr marL="457200" indent="-457200">
              <a:buFont typeface="+mj-lt"/>
              <a:buAutoNum type="arabicPeriod"/>
            </a:pPr>
            <a:r>
              <a:rPr lang="en-US" sz="3200" dirty="0"/>
              <a:t>Voter Registration</a:t>
            </a:r>
          </a:p>
          <a:p>
            <a:pPr marL="457200" indent="-457200">
              <a:buFont typeface="+mj-lt"/>
              <a:buAutoNum type="arabicPeriod"/>
            </a:pPr>
            <a:r>
              <a:rPr lang="en-US" sz="3200" dirty="0"/>
              <a:t>Voter Education on the Process of Voting</a:t>
            </a:r>
          </a:p>
          <a:p>
            <a:pPr marL="457200" indent="-457200">
              <a:buFont typeface="+mj-lt"/>
              <a:buAutoNum type="arabicPeriod"/>
            </a:pPr>
            <a:r>
              <a:rPr lang="en-US" sz="3200" dirty="0"/>
              <a:t>Voter Guides on Candidates and Ballot Measures</a:t>
            </a:r>
          </a:p>
          <a:p>
            <a:pPr marL="457200" indent="-457200">
              <a:buFont typeface="+mj-lt"/>
              <a:buAutoNum type="arabicPeriod"/>
            </a:pPr>
            <a:r>
              <a:rPr lang="en-US" sz="3200" dirty="0"/>
              <a:t>Candidate Forums </a:t>
            </a:r>
          </a:p>
          <a:p>
            <a:pPr marL="457200" indent="-457200">
              <a:buFont typeface="+mj-lt"/>
              <a:buAutoNum type="arabicPeriod"/>
            </a:pPr>
            <a:r>
              <a:rPr lang="en-US" sz="3200" dirty="0"/>
              <a:t>Educating the Candidates</a:t>
            </a:r>
          </a:p>
          <a:p>
            <a:pPr marL="457200" indent="-457200">
              <a:buFont typeface="+mj-lt"/>
              <a:buAutoNum type="arabicPeriod"/>
            </a:pPr>
            <a:r>
              <a:rPr lang="en-US" sz="3200" dirty="0"/>
              <a:t>Encouraging Voter Participation – Get-out-the-Vote</a:t>
            </a:r>
          </a:p>
          <a:p>
            <a:pPr marL="457200" indent="-457200">
              <a:buFont typeface="+mj-lt"/>
              <a:buAutoNum type="arabicPeriod"/>
            </a:pPr>
            <a:r>
              <a:rPr lang="en-US" sz="3200" dirty="0"/>
              <a:t>Voting Rights and Election Reform</a:t>
            </a:r>
          </a:p>
          <a:p>
            <a:pPr marL="457200" indent="-457200">
              <a:buFont typeface="+mj-lt"/>
              <a:buAutoNum type="arabicPeriod"/>
            </a:pPr>
            <a:r>
              <a:rPr lang="en-US" sz="3200" dirty="0"/>
              <a:t>Helping on Election Day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2920" y="1787652"/>
            <a:ext cx="9052560" cy="3447097"/>
          </a:xfrm>
        </p:spPr>
        <p:txBody>
          <a:bodyPr/>
          <a:lstStyle/>
          <a:p>
            <a:pPr>
              <a:buFont typeface="Arial"/>
              <a:buChar char="•"/>
            </a:pPr>
            <a:r>
              <a:rPr lang="en-US" sz="3200" dirty="0"/>
              <a:t> Nonprofit staff are free to engage in </a:t>
            </a:r>
            <a:r>
              <a:rPr lang="en-US" sz="3200" b="1" dirty="0"/>
              <a:t>partisan activities</a:t>
            </a:r>
            <a:r>
              <a:rPr lang="en-US" sz="3200" dirty="0"/>
              <a:t>, such as supporting a candidate, </a:t>
            </a:r>
            <a:r>
              <a:rPr lang="en-US" sz="3200" b="1" dirty="0"/>
              <a:t>outside of normal work hours</a:t>
            </a:r>
            <a:r>
              <a:rPr lang="en-US" sz="3200" dirty="0"/>
              <a:t>, i.e. off the clock.</a:t>
            </a:r>
          </a:p>
          <a:p>
            <a:pPr marL="122259">
              <a:buFont typeface="Arial"/>
              <a:buChar char="•"/>
            </a:pPr>
            <a:endParaRPr lang="en-US" sz="3200" dirty="0"/>
          </a:p>
          <a:p>
            <a:pPr>
              <a:buFont typeface="Arial"/>
              <a:buChar char="•"/>
            </a:pPr>
            <a:r>
              <a:rPr lang="en-US" sz="3200" dirty="0"/>
              <a:t> However, </a:t>
            </a:r>
            <a:r>
              <a:rPr lang="en-US" sz="3200" b="1" dirty="0"/>
              <a:t>staff cannot represent the organization </a:t>
            </a:r>
            <a:r>
              <a:rPr lang="en-US" sz="3200" dirty="0"/>
              <a:t>on a </a:t>
            </a:r>
            <a:r>
              <a:rPr lang="en-US" sz="3200" b="1" dirty="0"/>
              <a:t>campaign </a:t>
            </a:r>
            <a:r>
              <a:rPr lang="en-US" sz="3200" dirty="0"/>
              <a:t>nor use the organizational resources for a </a:t>
            </a:r>
            <a:r>
              <a:rPr lang="en-US" sz="3200" b="1" dirty="0"/>
              <a:t>candidate</a:t>
            </a:r>
          </a:p>
        </p:txBody>
      </p:sp>
      <p:sp>
        <p:nvSpPr>
          <p:cNvPr id="3" name="Title 2"/>
          <p:cNvSpPr>
            <a:spLocks noGrp="1"/>
          </p:cNvSpPr>
          <p:nvPr>
            <p:ph type="title"/>
          </p:nvPr>
        </p:nvSpPr>
        <p:spPr>
          <a:xfrm>
            <a:off x="502920" y="310896"/>
            <a:ext cx="9052560" cy="738664"/>
          </a:xfrm>
        </p:spPr>
        <p:txBody>
          <a:bodyPr/>
          <a:lstStyle/>
          <a:p>
            <a:pPr algn="ctr"/>
            <a:r>
              <a:rPr lang="en-US" sz="4800" b="1" dirty="0"/>
              <a:t>What Staff Can Do</a:t>
            </a:r>
          </a:p>
        </p:txBody>
      </p:sp>
    </p:spTree>
    <p:extLst>
      <p:ext uri="{BB962C8B-B14F-4D97-AF65-F5344CB8AC3E}">
        <p14:creationId xmlns:p14="http://schemas.microsoft.com/office/powerpoint/2010/main" val="12591286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2920" y="1381761"/>
            <a:ext cx="9250680" cy="5426503"/>
          </a:xfrm>
        </p:spPr>
        <p:txBody>
          <a:bodyPr>
            <a:normAutofit fontScale="92500" lnSpcReduction="20000"/>
          </a:bodyPr>
          <a:lstStyle/>
          <a:p>
            <a:r>
              <a:rPr lang="en-US" sz="3200" b="1" dirty="0"/>
              <a:t>To say:</a:t>
            </a:r>
          </a:p>
          <a:p>
            <a:pPr marL="914400" lvl="1" indent="-457200">
              <a:buFont typeface="+mj-lt"/>
              <a:buAutoNum type="arabicPeriod"/>
            </a:pPr>
            <a:r>
              <a:rPr lang="en-US" sz="2595" dirty="0"/>
              <a:t>Register to vote to help stop the conservative state legislature from cutting funding for health programs.</a:t>
            </a:r>
          </a:p>
          <a:p>
            <a:pPr marL="914400" lvl="1" indent="-457200"/>
            <a:endParaRPr lang="en-US" sz="2595" dirty="0"/>
          </a:p>
          <a:p>
            <a:pPr marL="914400" lvl="1" indent="-457200">
              <a:buFont typeface="+mj-lt"/>
              <a:buAutoNum type="arabicPeriod"/>
            </a:pPr>
            <a:r>
              <a:rPr lang="en-US" sz="2595" dirty="0"/>
              <a:t>Would you like to be sent a reminder about where and when to vote?</a:t>
            </a:r>
          </a:p>
          <a:p>
            <a:pPr marL="914400" lvl="1" indent="-457200"/>
            <a:endParaRPr lang="en-US" sz="2595" dirty="0"/>
          </a:p>
          <a:p>
            <a:pPr marL="914400" lvl="1" indent="-457200">
              <a:buFont typeface="+mj-lt"/>
              <a:buAutoNum type="arabicPeriod"/>
            </a:pPr>
            <a:r>
              <a:rPr lang="en-US" sz="2595" dirty="0"/>
              <a:t>Would you like to be sent a voter guide to learn where Republican candidates running for office stand on the issues?</a:t>
            </a:r>
          </a:p>
          <a:p>
            <a:pPr lvl="1"/>
            <a:endParaRPr lang="en-US" sz="2000" dirty="0"/>
          </a:p>
          <a:p>
            <a:r>
              <a:rPr lang="en-US" sz="3243" b="1" dirty="0"/>
              <a:t>To answer:</a:t>
            </a:r>
          </a:p>
          <a:p>
            <a:pPr marL="914400" lvl="1" indent="-457200"/>
            <a:r>
              <a:rPr lang="en-US" sz="2595" dirty="0"/>
              <a:t>4.    What party was President Biden? I want to register for that party?</a:t>
            </a:r>
          </a:p>
          <a:p>
            <a:pPr marL="914400" lvl="1" indent="-457200"/>
            <a:endParaRPr lang="en-US" sz="2595" dirty="0"/>
          </a:p>
          <a:p>
            <a:pPr marL="914400" lvl="1" indent="-457200"/>
            <a:r>
              <a:rPr lang="en-US" sz="2595" dirty="0"/>
              <a:t>5.     I don’t know who is running for office, which candidate supports funding for senior centers?</a:t>
            </a:r>
          </a:p>
          <a:p>
            <a:pPr marL="914400" lvl="1" indent="-457200"/>
            <a:endParaRPr lang="en-US" sz="2595" dirty="0"/>
          </a:p>
          <a:p>
            <a:pPr marL="914400" lvl="1" indent="-457200"/>
            <a:r>
              <a:rPr lang="en-US" sz="2595" dirty="0"/>
              <a:t>6.    What is the difference between Democrats and Republicans?</a:t>
            </a:r>
          </a:p>
          <a:p>
            <a:pPr lvl="1"/>
            <a:endParaRPr lang="en-US" dirty="0"/>
          </a:p>
          <a:p>
            <a:endParaRPr lang="en-US" dirty="0"/>
          </a:p>
        </p:txBody>
      </p:sp>
      <p:sp>
        <p:nvSpPr>
          <p:cNvPr id="3" name="Title 2"/>
          <p:cNvSpPr>
            <a:spLocks noGrp="1"/>
          </p:cNvSpPr>
          <p:nvPr>
            <p:ph type="title"/>
          </p:nvPr>
        </p:nvSpPr>
        <p:spPr>
          <a:xfrm>
            <a:off x="502920" y="310896"/>
            <a:ext cx="9052560" cy="738664"/>
          </a:xfrm>
        </p:spPr>
        <p:txBody>
          <a:bodyPr/>
          <a:lstStyle/>
          <a:p>
            <a:pPr algn="ctr"/>
            <a:r>
              <a:rPr lang="en-US" sz="4800" b="1" dirty="0"/>
              <a:t>Acceptable or Not</a:t>
            </a:r>
            <a:r>
              <a:rPr lang="en-US" sz="4800" dirty="0"/>
              <a:t>?</a:t>
            </a:r>
          </a:p>
        </p:txBody>
      </p:sp>
    </p:spTree>
    <p:extLst>
      <p:ext uri="{BB962C8B-B14F-4D97-AF65-F5344CB8AC3E}">
        <p14:creationId xmlns:p14="http://schemas.microsoft.com/office/powerpoint/2010/main" val="195139698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pPr algn="ctr"/>
            <a:r>
              <a:rPr lang="en-US" sz="4800" b="1" dirty="0"/>
              <a:t>Question</a:t>
            </a:r>
          </a:p>
        </p:txBody>
      </p:sp>
      <p:sp>
        <p:nvSpPr>
          <p:cNvPr id="3" name="Text Placeholder 2"/>
          <p:cNvSpPr>
            <a:spLocks noGrp="1"/>
          </p:cNvSpPr>
          <p:nvPr>
            <p:ph type="body" idx="1"/>
          </p:nvPr>
        </p:nvSpPr>
        <p:spPr>
          <a:xfrm>
            <a:off x="502920" y="1787652"/>
            <a:ext cx="9052560" cy="1754326"/>
          </a:xfrm>
        </p:spPr>
        <p:txBody>
          <a:bodyPr/>
          <a:lstStyle/>
          <a:p>
            <a:r>
              <a:rPr lang="en-US" sz="3200" b="1" dirty="0"/>
              <a:t>At your organization, what are the opportunities to talk about voting, register voters and encourage people to vote?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905000"/>
            <a:ext cx="9052560" cy="1477328"/>
          </a:xfrm>
        </p:spPr>
        <p:txBody>
          <a:bodyPr/>
          <a:lstStyle/>
          <a:p>
            <a:pPr algn="ctr"/>
            <a:r>
              <a:rPr lang="en-US" sz="4800" b="1" dirty="0"/>
              <a:t>Part Three: New York State Voting Rules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a:t>New York Voter Registration Form </a:t>
            </a:r>
          </a:p>
        </p:txBody>
      </p:sp>
      <p:sp>
        <p:nvSpPr>
          <p:cNvPr id="3" name="Text Placeholder 2"/>
          <p:cNvSpPr>
            <a:spLocks noGrp="1"/>
          </p:cNvSpPr>
          <p:nvPr>
            <p:ph type="body" idx="1"/>
          </p:nvPr>
        </p:nvSpPr>
        <p:spPr>
          <a:xfrm>
            <a:off x="533400" y="1447800"/>
            <a:ext cx="9052560" cy="6432530"/>
          </a:xfrm>
        </p:spPr>
        <p:txBody>
          <a:bodyPr/>
          <a:lstStyle/>
          <a:p>
            <a:r>
              <a:rPr lang="en-US" sz="3200" b="1" dirty="0"/>
              <a:t>Form used to: </a:t>
            </a:r>
          </a:p>
          <a:p>
            <a:pPr>
              <a:buFontTx/>
              <a:buChar char="•"/>
            </a:pPr>
            <a:r>
              <a:rPr lang="en-US" sz="2400" dirty="0"/>
              <a:t> Register to vote for the first time OR first time in New York State</a:t>
            </a:r>
          </a:p>
          <a:p>
            <a:pPr>
              <a:buFontTx/>
              <a:buChar char="•"/>
            </a:pPr>
            <a:r>
              <a:rPr lang="en-US" sz="2400" dirty="0"/>
              <a:t> Update your name</a:t>
            </a:r>
          </a:p>
          <a:p>
            <a:pPr>
              <a:buFontTx/>
              <a:buChar char="•"/>
            </a:pPr>
            <a:r>
              <a:rPr lang="en-US" sz="2400" dirty="0"/>
              <a:t> Update your address</a:t>
            </a:r>
          </a:p>
          <a:p>
            <a:pPr>
              <a:buFontTx/>
              <a:buChar char="•"/>
            </a:pPr>
            <a:r>
              <a:rPr lang="en-US" sz="2400" dirty="0"/>
              <a:t> Become a member of a political party</a:t>
            </a:r>
          </a:p>
          <a:p>
            <a:pPr>
              <a:buFontTx/>
              <a:buChar char="•"/>
            </a:pPr>
            <a:r>
              <a:rPr lang="en-US" sz="2400" dirty="0"/>
              <a:t> Change membership in a political party</a:t>
            </a:r>
          </a:p>
          <a:p>
            <a:pPr>
              <a:buFontTx/>
              <a:buChar char="•"/>
            </a:pPr>
            <a:r>
              <a:rPr lang="en-US" sz="2400" dirty="0"/>
              <a:t> Pre-register to vote if you are 16 or 17 years old </a:t>
            </a:r>
          </a:p>
          <a:p>
            <a:endParaRPr lang="en-US" sz="2400" dirty="0"/>
          </a:p>
          <a:p>
            <a:r>
              <a:rPr lang="en-US" sz="3200" b="1" dirty="0"/>
              <a:t>Registration Eligibility:</a:t>
            </a:r>
          </a:p>
          <a:p>
            <a:pPr>
              <a:buFontTx/>
              <a:buChar char="•"/>
            </a:pPr>
            <a:r>
              <a:rPr lang="en-US" sz="2400" dirty="0"/>
              <a:t> Citizen of the US</a:t>
            </a:r>
          </a:p>
          <a:p>
            <a:pPr>
              <a:buFontTx/>
              <a:buChar char="•"/>
            </a:pPr>
            <a:r>
              <a:rPr lang="en-US" sz="2400" dirty="0"/>
              <a:t> 18 years old by election day (pre-register starting at 16</a:t>
            </a:r>
          </a:p>
          <a:p>
            <a:pPr>
              <a:buFontTx/>
              <a:buChar char="•"/>
            </a:pPr>
            <a:r>
              <a:rPr lang="en-US" sz="2400" dirty="0"/>
              <a:t> Not be in prison for a felony conviction</a:t>
            </a:r>
          </a:p>
          <a:p>
            <a:pPr>
              <a:buFontTx/>
              <a:buChar char="•"/>
            </a:pPr>
            <a:r>
              <a:rPr lang="en-US" sz="2400" dirty="0"/>
              <a:t> Not be on parole for a felony conviction unless pardoned</a:t>
            </a:r>
          </a:p>
          <a:p>
            <a:pPr>
              <a:buFontTx/>
              <a:buChar char="•"/>
            </a:pPr>
            <a:r>
              <a:rPr lang="en-US" sz="2400" dirty="0"/>
              <a:t> Resident of NY for 30 days before election day</a:t>
            </a:r>
          </a:p>
          <a:p>
            <a:pPr>
              <a:buFontTx/>
              <a:buChar char="•"/>
            </a:pPr>
            <a:r>
              <a:rPr lang="en-US" sz="2400" dirty="0"/>
              <a:t> Not claim to vote elsewhere</a:t>
            </a:r>
          </a:p>
          <a:p>
            <a:endParaRPr lang="en-US" sz="2400" dirty="0"/>
          </a:p>
          <a:p>
            <a:pPr>
              <a:buFontTx/>
              <a:buChar char="•"/>
            </a:pPr>
            <a:endParaRPr lang="en-US" dirty="0"/>
          </a:p>
        </p:txBody>
      </p:sp>
      <p:sp>
        <p:nvSpPr>
          <p:cNvPr id="4" name="TextBox 3"/>
          <p:cNvSpPr txBox="1"/>
          <p:nvPr/>
        </p:nvSpPr>
        <p:spPr>
          <a:xfrm>
            <a:off x="7696200" y="3124201"/>
            <a:ext cx="1981200" cy="1200329"/>
          </a:xfrm>
          <a:prstGeom prst="rect">
            <a:avLst/>
          </a:prstGeom>
          <a:solidFill>
            <a:schemeClr val="bg1">
              <a:lumMod val="85000"/>
            </a:schemeClr>
          </a:solidFill>
        </p:spPr>
        <p:txBody>
          <a:bodyPr wrap="square" rtlCol="0">
            <a:spAutoFit/>
          </a:bodyPr>
          <a:lstStyle/>
          <a:p>
            <a:pPr algn="ctr"/>
            <a:r>
              <a:rPr lang="en-US" i="1" dirty="0"/>
              <a:t>Download the form at NYS Board of Elections’ website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2215991"/>
          </a:xfrm>
        </p:spPr>
        <p:txBody>
          <a:bodyPr/>
          <a:lstStyle/>
          <a:p>
            <a:pPr algn="ctr"/>
            <a:r>
              <a:rPr lang="en-US" sz="4800" b="1" dirty="0"/>
              <a:t>New York Nonprofit </a:t>
            </a:r>
            <a:br>
              <a:rPr lang="en-US" sz="4800" b="1" dirty="0"/>
            </a:br>
            <a:r>
              <a:rPr lang="en-US" sz="4800" b="1" dirty="0"/>
              <a:t>2022 Elections Training</a:t>
            </a:r>
            <a:br>
              <a:rPr lang="en-US" sz="4800" dirty="0"/>
            </a:br>
            <a:endParaRPr lang="en-US" sz="4800" dirty="0"/>
          </a:p>
        </p:txBody>
      </p:sp>
      <p:sp>
        <p:nvSpPr>
          <p:cNvPr id="3" name="Text Placeholder 2"/>
          <p:cNvSpPr>
            <a:spLocks noGrp="1"/>
          </p:cNvSpPr>
          <p:nvPr>
            <p:ph type="body" idx="1"/>
          </p:nvPr>
        </p:nvSpPr>
        <p:spPr>
          <a:xfrm>
            <a:off x="533400" y="3276600"/>
            <a:ext cx="9052560" cy="2739211"/>
          </a:xfrm>
        </p:spPr>
        <p:txBody>
          <a:bodyPr/>
          <a:lstStyle/>
          <a:p>
            <a:r>
              <a:rPr lang="en-US" sz="4000" b="1" dirty="0"/>
              <a:t>Part One: Voting Matters</a:t>
            </a:r>
          </a:p>
          <a:p>
            <a:r>
              <a:rPr lang="en-US" sz="4000" b="1" dirty="0"/>
              <a:t>Part Two: Nonpartisan Power</a:t>
            </a:r>
          </a:p>
          <a:p>
            <a:r>
              <a:rPr lang="en-US" sz="4000" b="1" dirty="0"/>
              <a:t>Part Three: New York State Voting Rules</a:t>
            </a:r>
          </a:p>
          <a:p>
            <a:r>
              <a:rPr lang="en-US" sz="4000" b="1" dirty="0"/>
              <a:t>Part Four: Get-out-the-Vote Tips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pPr algn="ctr"/>
            <a:r>
              <a:rPr lang="en-US" sz="4800" b="1" dirty="0"/>
              <a:t>VOTER REGISTRATION FORM FAQ</a:t>
            </a:r>
          </a:p>
        </p:txBody>
      </p:sp>
      <p:sp>
        <p:nvSpPr>
          <p:cNvPr id="3" name="Text Placeholder 2"/>
          <p:cNvSpPr>
            <a:spLocks noGrp="1"/>
          </p:cNvSpPr>
          <p:nvPr>
            <p:ph type="body" idx="1"/>
          </p:nvPr>
        </p:nvSpPr>
        <p:spPr>
          <a:xfrm>
            <a:off x="457200" y="1295400"/>
            <a:ext cx="9052560" cy="6096000"/>
          </a:xfrm>
        </p:spPr>
        <p:txBody>
          <a:bodyPr/>
          <a:lstStyle/>
          <a:p>
            <a:r>
              <a:rPr lang="en-US" sz="2400" b="1" dirty="0"/>
              <a:t>Can a person without a home register to vote? </a:t>
            </a:r>
            <a:endParaRPr lang="en-US" sz="2400" dirty="0"/>
          </a:p>
          <a:p>
            <a:r>
              <a:rPr lang="en-US" dirty="0"/>
              <a:t>         </a:t>
            </a:r>
            <a:r>
              <a:rPr lang="en-US" b="1" dirty="0"/>
              <a:t> YES</a:t>
            </a:r>
            <a:endParaRPr lang="en-US" dirty="0"/>
          </a:p>
          <a:p>
            <a:r>
              <a:rPr lang="en-US" dirty="0"/>
              <a:t>A homeless person has the right to vote. On the voter registration form, use the location/address that is considered home, such as the address or cross street where they sleep. For the mailing address, use the address of a shelter or P.O. box. </a:t>
            </a:r>
          </a:p>
          <a:p>
            <a:r>
              <a:rPr lang="en-US" dirty="0"/>
              <a:t> </a:t>
            </a:r>
          </a:p>
          <a:p>
            <a:r>
              <a:rPr lang="en-US" sz="2400" b="1" dirty="0"/>
              <a:t>Can a person use a PO mailbox address on the voter registration form? </a:t>
            </a:r>
            <a:endParaRPr lang="en-US" sz="2400" dirty="0"/>
          </a:p>
          <a:p>
            <a:r>
              <a:rPr lang="en-US" b="1" dirty="0"/>
              <a:t>        NO</a:t>
            </a:r>
            <a:endParaRPr lang="en-US" dirty="0"/>
          </a:p>
          <a:p>
            <a:r>
              <a:rPr lang="en-US" dirty="0"/>
              <a:t>A voter registration form will not be processed if a PO Box is the permanent address. A physical address is needed to determine the political district a person votes in. There is a section on the form to put in a mailing </a:t>
            </a:r>
          </a:p>
          <a:p>
            <a:endParaRPr lang="en-US" b="1" dirty="0"/>
          </a:p>
          <a:p>
            <a:r>
              <a:rPr lang="en-US" sz="2400" b="1" dirty="0"/>
              <a:t>Does a person have to re-register if they move? </a:t>
            </a:r>
            <a:endParaRPr lang="en-US" sz="2400" dirty="0"/>
          </a:p>
          <a:p>
            <a:r>
              <a:rPr lang="en-US" dirty="0"/>
              <a:t>         </a:t>
            </a:r>
            <a:r>
              <a:rPr lang="en-US" b="1" dirty="0"/>
              <a:t>NO </a:t>
            </a:r>
          </a:p>
          <a:p>
            <a:r>
              <a:rPr lang="en-US" dirty="0"/>
              <a:t>The registration of voters who move within New York State and fill out a change of address with the United States Postal Service will automatically be updated.</a:t>
            </a:r>
          </a:p>
          <a:p>
            <a:endParaRPr lang="en-US" dirty="0"/>
          </a:p>
          <a:p>
            <a:r>
              <a:rPr lang="en-US" b="1" dirty="0"/>
              <a:t>       YES</a:t>
            </a:r>
          </a:p>
          <a:p>
            <a:r>
              <a:rPr lang="en-US" dirty="0"/>
              <a:t> If a person moves out of state they will need to register to vote in that state.</a:t>
            </a:r>
          </a:p>
          <a:p>
            <a:r>
              <a:rPr lang="en-US" dirty="0"/>
              <a:t> If a person does not fill out a change of address with the US Postal Service. </a:t>
            </a:r>
          </a:p>
          <a:p>
            <a:r>
              <a:rPr lang="en-US" dirty="0"/>
              <a:t> </a:t>
            </a:r>
          </a:p>
          <a:p>
            <a:r>
              <a:rPr lang="en-US" dirty="0"/>
              <a:t> </a:t>
            </a:r>
          </a:p>
          <a:p>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2920" y="310896"/>
            <a:ext cx="9052560" cy="738664"/>
          </a:xfrm>
        </p:spPr>
        <p:txBody>
          <a:bodyPr/>
          <a:lstStyle/>
          <a:p>
            <a:pPr algn="ctr"/>
            <a:r>
              <a:rPr lang="en-US" sz="4800" b="1" dirty="0"/>
              <a:t>Voter Registration FAQ</a:t>
            </a:r>
          </a:p>
        </p:txBody>
      </p:sp>
      <p:sp>
        <p:nvSpPr>
          <p:cNvPr id="4" name="Text Placeholder 3"/>
          <p:cNvSpPr>
            <a:spLocks noGrp="1"/>
          </p:cNvSpPr>
          <p:nvPr>
            <p:ph type="body" idx="1"/>
          </p:nvPr>
        </p:nvSpPr>
        <p:spPr>
          <a:xfrm>
            <a:off x="457200" y="1124425"/>
            <a:ext cx="9052560" cy="6494086"/>
          </a:xfrm>
        </p:spPr>
        <p:txBody>
          <a:bodyPr/>
          <a:lstStyle/>
          <a:p>
            <a:r>
              <a:rPr lang="en-US" sz="2400" b="1" dirty="0"/>
              <a:t>Are registered voters more likely to be called for jury duty?  </a:t>
            </a:r>
          </a:p>
          <a:p>
            <a:r>
              <a:rPr lang="en-US" dirty="0"/>
              <a:t>Possibly, but people are called who are not registered. Jurors are drawn from lists of state taxpayers and licensed drivers as well as from voter registration rolls. </a:t>
            </a:r>
            <a:endParaRPr lang="en-US" b="1" dirty="0"/>
          </a:p>
          <a:p>
            <a:r>
              <a:rPr lang="en-US" dirty="0"/>
              <a:t> </a:t>
            </a:r>
          </a:p>
          <a:p>
            <a:r>
              <a:rPr lang="en-US" sz="2400" b="1" dirty="0"/>
              <a:t>Can a person find out if they are registered to vote?</a:t>
            </a:r>
            <a:endParaRPr lang="en-US" sz="2400" dirty="0"/>
          </a:p>
          <a:p>
            <a:pPr lvl="0"/>
            <a:r>
              <a:rPr lang="en-US" dirty="0"/>
              <a:t>Call the Board of Elections 1-866-868-3692</a:t>
            </a:r>
          </a:p>
          <a:p>
            <a:pPr lvl="0"/>
            <a:r>
              <a:rPr lang="en-US" dirty="0"/>
              <a:t>Check On-Line: </a:t>
            </a:r>
            <a:r>
              <a:rPr lang="en-US" dirty="0" err="1"/>
              <a:t>voterlookup.elections.state.ny.us</a:t>
            </a:r>
            <a:endParaRPr lang="en-US" dirty="0"/>
          </a:p>
          <a:p>
            <a:pPr lvl="0"/>
            <a:endParaRPr lang="en-US" sz="800" dirty="0"/>
          </a:p>
          <a:p>
            <a:r>
              <a:rPr lang="en-US" sz="2400" b="1" dirty="0"/>
              <a:t>How does a person register to vote?</a:t>
            </a:r>
            <a:endParaRPr lang="en-US" sz="2400" dirty="0"/>
          </a:p>
          <a:p>
            <a:r>
              <a:rPr lang="en-US" b="1" dirty="0"/>
              <a:t>On-line</a:t>
            </a:r>
            <a:r>
              <a:rPr lang="en-US" dirty="0"/>
              <a:t> via the New York Department of Motor Vehicles at </a:t>
            </a:r>
            <a:r>
              <a:rPr lang="en-US" b="1" dirty="0" err="1"/>
              <a:t>dmv.ny.gov</a:t>
            </a:r>
            <a:endParaRPr lang="en-US" dirty="0"/>
          </a:p>
          <a:p>
            <a:r>
              <a:rPr lang="en-US" i="1" dirty="0"/>
              <a:t>Requires drivers license or government issued identification </a:t>
            </a:r>
            <a:endParaRPr lang="en-US" dirty="0"/>
          </a:p>
          <a:p>
            <a:r>
              <a:rPr lang="en-US" dirty="0"/>
              <a:t> </a:t>
            </a:r>
          </a:p>
          <a:p>
            <a:r>
              <a:rPr lang="en-US" b="1" dirty="0"/>
              <a:t>By mail</a:t>
            </a:r>
            <a:r>
              <a:rPr lang="en-US" dirty="0"/>
              <a:t> download a form at the New York State or New York State or City Board of Elections </a:t>
            </a:r>
          </a:p>
          <a:p>
            <a:r>
              <a:rPr lang="en-US" i="1" dirty="0"/>
              <a:t>Requires printer, envelope and stamps</a:t>
            </a:r>
            <a:endParaRPr lang="en-US" dirty="0"/>
          </a:p>
          <a:p>
            <a:r>
              <a:rPr lang="en-US" dirty="0"/>
              <a:t> </a:t>
            </a:r>
          </a:p>
          <a:p>
            <a:r>
              <a:rPr lang="en-US" dirty="0"/>
              <a:t>Pick up a form at the Library, Post Office or Department of Motor Vehicles</a:t>
            </a:r>
          </a:p>
          <a:p>
            <a:r>
              <a:rPr lang="en-US" i="1" dirty="0"/>
              <a:t>Requires envelope and stamps</a:t>
            </a:r>
            <a:endParaRPr lang="en-US" dirty="0"/>
          </a:p>
          <a:p>
            <a:r>
              <a:rPr lang="en-US" dirty="0"/>
              <a:t> </a:t>
            </a:r>
          </a:p>
          <a:p>
            <a:r>
              <a:rPr lang="en-US" b="1" dirty="0"/>
              <a:t>By mail</a:t>
            </a:r>
            <a:r>
              <a:rPr lang="en-US" dirty="0"/>
              <a:t> via Third Party Website at </a:t>
            </a:r>
            <a:r>
              <a:rPr lang="en-US" b="1" dirty="0"/>
              <a:t>register2vote.org</a:t>
            </a:r>
            <a:endParaRPr lang="en-US" dirty="0"/>
          </a:p>
          <a:p>
            <a:r>
              <a:rPr lang="en-US" dirty="0"/>
              <a:t>Requires </a:t>
            </a:r>
          </a:p>
          <a:p>
            <a:r>
              <a:rPr lang="en-US" i="1" dirty="0"/>
              <a:t>Signing the registration</a:t>
            </a:r>
            <a:r>
              <a:rPr lang="en-US" dirty="0"/>
              <a:t> </a:t>
            </a:r>
          </a:p>
          <a:p>
            <a:pPr lvl="0"/>
            <a:r>
              <a:rPr lang="en-US" i="1" dirty="0"/>
              <a:t>Mailing the form back to the Board of Elections in the stamped envelope </a:t>
            </a:r>
            <a:endParaRPr lang="en-US" dirty="0"/>
          </a:p>
          <a:p>
            <a:endParaRPr lang="en-US" dirty="0"/>
          </a:p>
        </p:txBody>
      </p:sp>
      <p:sp>
        <p:nvSpPr>
          <p:cNvPr id="2" name="TextBox 1">
            <a:extLst>
              <a:ext uri="{FF2B5EF4-FFF2-40B4-BE49-F238E27FC236}">
                <a16:creationId xmlns:a16="http://schemas.microsoft.com/office/drawing/2014/main" id="{4FC539E2-CCFC-B74C-A59B-7EDDD92F3C3D}"/>
              </a:ext>
            </a:extLst>
          </p:cNvPr>
          <p:cNvSpPr txBox="1"/>
          <p:nvPr/>
        </p:nvSpPr>
        <p:spPr>
          <a:xfrm>
            <a:off x="6477000" y="6019800"/>
            <a:ext cx="2819400" cy="923330"/>
          </a:xfrm>
          <a:prstGeom prst="rect">
            <a:avLst/>
          </a:prstGeom>
          <a:solidFill>
            <a:schemeClr val="bg1">
              <a:lumMod val="95000"/>
            </a:schemeClr>
          </a:solidFill>
        </p:spPr>
        <p:txBody>
          <a:bodyPr wrap="square" rtlCol="0">
            <a:spAutoFit/>
          </a:bodyPr>
          <a:lstStyle/>
          <a:p>
            <a:pPr algn="ctr"/>
            <a:r>
              <a:rPr lang="en-US" b="1" dirty="0"/>
              <a:t>Your organization can distribute voter registration forms too!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2920" y="310896"/>
            <a:ext cx="9052560" cy="738664"/>
          </a:xfrm>
        </p:spPr>
        <p:txBody>
          <a:bodyPr/>
          <a:lstStyle/>
          <a:p>
            <a:pPr algn="ctr"/>
            <a:r>
              <a:rPr lang="en-US" sz="4800" b="1" dirty="0"/>
              <a:t>Voter Registration FAQ</a:t>
            </a:r>
          </a:p>
        </p:txBody>
      </p:sp>
      <p:sp>
        <p:nvSpPr>
          <p:cNvPr id="4" name="Text Placeholder 3"/>
          <p:cNvSpPr>
            <a:spLocks noGrp="1"/>
          </p:cNvSpPr>
          <p:nvPr>
            <p:ph type="body" idx="1"/>
          </p:nvPr>
        </p:nvSpPr>
        <p:spPr>
          <a:xfrm>
            <a:off x="457200" y="1143000"/>
            <a:ext cx="9052560" cy="6709529"/>
          </a:xfrm>
        </p:spPr>
        <p:txBody>
          <a:bodyPr/>
          <a:lstStyle/>
          <a:p>
            <a:r>
              <a:rPr lang="en-US" sz="2400" b="1" dirty="0"/>
              <a:t>Does a person need identification to register to vote?</a:t>
            </a:r>
          </a:p>
          <a:p>
            <a:r>
              <a:rPr lang="en-US" b="1" dirty="0"/>
              <a:t>NO, </a:t>
            </a:r>
            <a:r>
              <a:rPr lang="en-US" dirty="0"/>
              <a:t>New York State </a:t>
            </a:r>
            <a:r>
              <a:rPr lang="en-US" b="1" dirty="0"/>
              <a:t>does not require voters to present identification</a:t>
            </a:r>
            <a:r>
              <a:rPr lang="en-US" dirty="0"/>
              <a:t> when registering. </a:t>
            </a:r>
          </a:p>
          <a:p>
            <a:r>
              <a:rPr lang="en-US" dirty="0"/>
              <a:t> </a:t>
            </a:r>
          </a:p>
          <a:p>
            <a:r>
              <a:rPr lang="en-US" b="1" dirty="0"/>
              <a:t>BUT</a:t>
            </a:r>
            <a:r>
              <a:rPr lang="en-US" dirty="0"/>
              <a:t>, if a voter did not fill in the last 4 digits of their social security or driver’s license number on the registration form, identification must be provided when voting for the first time.</a:t>
            </a:r>
          </a:p>
          <a:p>
            <a:r>
              <a:rPr lang="en-US" dirty="0"/>
              <a:t> </a:t>
            </a:r>
          </a:p>
          <a:p>
            <a:r>
              <a:rPr lang="en-US" dirty="0"/>
              <a:t>Voters can present the following forms of identification: drivers' license or a DMV-issued non-driver photo ID, current utility bill, bank statement, government check, paycheck, or other government document with the voter's name and address</a:t>
            </a:r>
            <a:endParaRPr lang="en-US" sz="2400" b="1" dirty="0"/>
          </a:p>
          <a:p>
            <a:endParaRPr lang="en-US" sz="1000" b="1" dirty="0"/>
          </a:p>
          <a:p>
            <a:r>
              <a:rPr lang="en-US" sz="2400" b="1" dirty="0"/>
              <a:t>What happens if a person doesn’t pick a political party?</a:t>
            </a:r>
            <a:endParaRPr lang="en-US" sz="2400" dirty="0"/>
          </a:p>
          <a:p>
            <a:pPr lvl="0"/>
            <a:r>
              <a:rPr lang="en-US" dirty="0"/>
              <a:t>They will not be allowed to vote in the primary. New York State has closed primaries. </a:t>
            </a:r>
          </a:p>
          <a:p>
            <a:pPr lvl="0"/>
            <a:r>
              <a:rPr lang="en-US" dirty="0"/>
              <a:t>Only party members are allowed to vote in the primary that selects the party’s candidates for the general election. NOTE: February 14, 2022 is the deadline to change a party affiliation and be able to vote in the June 28, 2022 primary. </a:t>
            </a:r>
          </a:p>
          <a:p>
            <a:r>
              <a:rPr lang="en-US" dirty="0"/>
              <a:t> </a:t>
            </a:r>
          </a:p>
          <a:p>
            <a:r>
              <a:rPr lang="en-US" sz="2400" b="1" dirty="0"/>
              <a:t>Where can someone get nonpartisan information about the election and candidates?</a:t>
            </a:r>
            <a:endParaRPr lang="en-US" sz="2400" dirty="0"/>
          </a:p>
          <a:p>
            <a:pPr lvl="0"/>
            <a:r>
              <a:rPr lang="en-US" dirty="0" err="1"/>
              <a:t>Ballotpedia</a:t>
            </a:r>
            <a:r>
              <a:rPr lang="en-US" dirty="0"/>
              <a:t>: Information about Elections, Elected Officials and Candidates:  </a:t>
            </a:r>
            <a:r>
              <a:rPr lang="en-US" dirty="0" err="1"/>
              <a:t>ballotpedia.org</a:t>
            </a:r>
            <a:endParaRPr lang="en-US" dirty="0"/>
          </a:p>
          <a:p>
            <a:pPr lvl="0"/>
            <a:r>
              <a:rPr lang="en-US" dirty="0"/>
              <a:t>League of Women Voters Candidate Guide: vote411.org</a:t>
            </a:r>
          </a:p>
          <a:p>
            <a:pPr lvl="0"/>
            <a:r>
              <a:rPr lang="en-US" dirty="0"/>
              <a:t>New York City Campaign Finance Board Candidate Guide: </a:t>
            </a:r>
            <a:r>
              <a:rPr lang="en-US" dirty="0" err="1"/>
              <a:t>nyccfb.info</a:t>
            </a:r>
            <a:endParaRPr lang="en-US" dirty="0"/>
          </a:p>
          <a:p>
            <a:r>
              <a:rPr lang="en-US" dirty="0"/>
              <a:t>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9052560" cy="5638800"/>
          </a:xfrm>
        </p:spPr>
        <p:txBody>
          <a:bodyPr>
            <a:normAutofit fontScale="55000" lnSpcReduction="20000"/>
          </a:bodyPr>
          <a:lstStyle/>
          <a:p>
            <a:r>
              <a:rPr lang="en-US" sz="4364" b="1" dirty="0"/>
              <a:t>Good Morning/Afternoon/Hello</a:t>
            </a:r>
          </a:p>
          <a:p>
            <a:pPr lvl="1"/>
            <a:r>
              <a:rPr lang="en-US" sz="3636" i="1" dirty="0"/>
              <a:t>Are you registered to vote where you live now?</a:t>
            </a:r>
          </a:p>
          <a:p>
            <a:pPr lvl="1"/>
            <a:endParaRPr lang="en-US" sz="3636" i="1" dirty="0"/>
          </a:p>
          <a:p>
            <a:pPr lvl="1"/>
            <a:r>
              <a:rPr lang="en-US" sz="3636" i="1" dirty="0"/>
              <a:t>Have you moved since you last registered?</a:t>
            </a:r>
          </a:p>
          <a:p>
            <a:endParaRPr lang="en-US" sz="3294" b="1" dirty="0"/>
          </a:p>
          <a:p>
            <a:r>
              <a:rPr lang="en-US" sz="4364" b="1" dirty="0"/>
              <a:t>Place the document in their hands</a:t>
            </a:r>
          </a:p>
          <a:p>
            <a:pPr lvl="1"/>
            <a:r>
              <a:rPr lang="en-US" sz="3636" i="1" dirty="0"/>
              <a:t>I can help you today. It only takes 2 minutes.</a:t>
            </a:r>
          </a:p>
          <a:p>
            <a:endParaRPr lang="en-US" sz="4364" b="1" dirty="0"/>
          </a:p>
          <a:p>
            <a:r>
              <a:rPr lang="en-US" sz="4364" b="1" dirty="0"/>
              <a:t>The THREE </a:t>
            </a:r>
            <a:r>
              <a:rPr lang="en-US" sz="4364" b="1" dirty="0" err="1"/>
              <a:t>NO’s</a:t>
            </a:r>
            <a:r>
              <a:rPr lang="en-US" sz="4364" b="1" dirty="0"/>
              <a:t> RULE!</a:t>
            </a:r>
          </a:p>
          <a:p>
            <a:pPr lvl="1"/>
            <a:r>
              <a:rPr lang="en-US" sz="3636" dirty="0"/>
              <a:t>After three no’s, smile and say..</a:t>
            </a:r>
          </a:p>
          <a:p>
            <a:pPr lvl="1"/>
            <a:endParaRPr lang="en-US" sz="3636" dirty="0"/>
          </a:p>
          <a:p>
            <a:pPr lvl="1"/>
            <a:r>
              <a:rPr lang="en-US" sz="3636" i="1" dirty="0"/>
              <a:t>OK I understand, have a great day!</a:t>
            </a:r>
          </a:p>
          <a:p>
            <a:pPr lvl="0">
              <a:buNone/>
            </a:pPr>
            <a:endParaRPr lang="en-US" sz="2595" b="1" dirty="0"/>
          </a:p>
          <a:p>
            <a:pPr lvl="0">
              <a:buNone/>
            </a:pPr>
            <a:r>
              <a:rPr lang="en-US" sz="4364" b="1" dirty="0"/>
              <a:t>COMMON RESPONSES</a:t>
            </a:r>
          </a:p>
          <a:p>
            <a:r>
              <a:rPr lang="en-US" sz="3613" dirty="0"/>
              <a:t>I don’t want to register” or I don’t care about voting.</a:t>
            </a:r>
          </a:p>
          <a:p>
            <a:pPr lvl="0">
              <a:buNone/>
            </a:pPr>
            <a:endParaRPr lang="en-US" sz="3613" dirty="0"/>
          </a:p>
          <a:p>
            <a:pPr lvl="0"/>
            <a:r>
              <a:rPr lang="en-US" sz="3613" dirty="0"/>
              <a:t>I don’t have time.</a:t>
            </a:r>
          </a:p>
          <a:p>
            <a:pPr lvl="0">
              <a:buNone/>
            </a:pPr>
            <a:endParaRPr lang="en-US" sz="3613" dirty="0"/>
          </a:p>
          <a:p>
            <a:pPr lvl="0"/>
            <a:r>
              <a:rPr lang="en-US" sz="3613" dirty="0"/>
              <a:t>I can’t register to vote. I am not eligible.</a:t>
            </a:r>
          </a:p>
          <a:p>
            <a:pPr lvl="0">
              <a:buNone/>
            </a:pPr>
            <a:endParaRPr lang="en-US" sz="3613" dirty="0"/>
          </a:p>
          <a:p>
            <a:r>
              <a:rPr lang="en-US" sz="3613" dirty="0"/>
              <a:t>Why are you asking me that. I am just here for services.</a:t>
            </a:r>
          </a:p>
        </p:txBody>
      </p:sp>
      <p:sp>
        <p:nvSpPr>
          <p:cNvPr id="3" name="Title 2"/>
          <p:cNvSpPr>
            <a:spLocks noGrp="1"/>
          </p:cNvSpPr>
          <p:nvPr>
            <p:ph type="title"/>
          </p:nvPr>
        </p:nvSpPr>
        <p:spPr>
          <a:xfrm>
            <a:off x="502920" y="310896"/>
            <a:ext cx="9052560" cy="908304"/>
          </a:xfrm>
        </p:spPr>
        <p:txBody>
          <a:bodyPr>
            <a:noAutofit/>
          </a:bodyPr>
          <a:lstStyle/>
          <a:p>
            <a:pPr algn="ctr"/>
            <a:r>
              <a:rPr lang="en-US" sz="4800" b="1" dirty="0"/>
              <a:t>Voter Registration Tips and Practice </a:t>
            </a:r>
          </a:p>
        </p:txBody>
      </p:sp>
      <p:sp>
        <p:nvSpPr>
          <p:cNvPr id="4" name="TextBox 3"/>
          <p:cNvSpPr txBox="1"/>
          <p:nvPr/>
        </p:nvSpPr>
        <p:spPr>
          <a:xfrm>
            <a:off x="5943600" y="2057400"/>
            <a:ext cx="3429000" cy="1477328"/>
          </a:xfrm>
          <a:prstGeom prst="rect">
            <a:avLst/>
          </a:prstGeom>
          <a:solidFill>
            <a:schemeClr val="bg1">
              <a:lumMod val="95000"/>
            </a:schemeClr>
          </a:solidFill>
        </p:spPr>
        <p:txBody>
          <a:bodyPr wrap="square" rtlCol="0">
            <a:spAutoFit/>
          </a:bodyPr>
          <a:lstStyle/>
          <a:p>
            <a:pPr algn="ctr"/>
            <a:r>
              <a:rPr lang="en-US" dirty="0"/>
              <a:t>The overall idea is to make a person feel listened to. Acknowledge  their point of view and then offer an alternative way to view the situation  </a:t>
            </a:r>
          </a:p>
        </p:txBody>
      </p:sp>
      <p:sp>
        <p:nvSpPr>
          <p:cNvPr id="5" name="TextBox 4"/>
          <p:cNvSpPr txBox="1"/>
          <p:nvPr/>
        </p:nvSpPr>
        <p:spPr>
          <a:xfrm>
            <a:off x="6477000" y="4114800"/>
            <a:ext cx="2340732" cy="646331"/>
          </a:xfrm>
          <a:prstGeom prst="rect">
            <a:avLst/>
          </a:prstGeom>
          <a:solidFill>
            <a:schemeClr val="bg1">
              <a:lumMod val="95000"/>
            </a:schemeClr>
          </a:solidFill>
        </p:spPr>
        <p:txBody>
          <a:bodyPr wrap="square" rtlCol="0">
            <a:spAutoFit/>
          </a:bodyPr>
          <a:lstStyle/>
          <a:p>
            <a:pPr algn="ctr"/>
            <a:r>
              <a:rPr lang="en-US" dirty="0"/>
              <a:t>NEVER ask “Are you a citizen.” </a:t>
            </a:r>
          </a:p>
        </p:txBody>
      </p:sp>
    </p:spTree>
    <p:extLst>
      <p:ext uri="{BB962C8B-B14F-4D97-AF65-F5344CB8AC3E}">
        <p14:creationId xmlns:p14="http://schemas.microsoft.com/office/powerpoint/2010/main" val="373619474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905000"/>
            <a:ext cx="9052560" cy="738664"/>
          </a:xfrm>
        </p:spPr>
        <p:txBody>
          <a:bodyPr/>
          <a:lstStyle/>
          <a:p>
            <a:pPr algn="ctr"/>
            <a:r>
              <a:rPr lang="en-US" sz="4800" b="1" dirty="0"/>
              <a:t>Part Four: Get-Out-The-Vote Tips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pPr algn="ctr"/>
            <a:r>
              <a:rPr lang="en-US" sz="4800" b="1" dirty="0"/>
              <a:t>Voter Research </a:t>
            </a:r>
          </a:p>
        </p:txBody>
      </p:sp>
      <p:sp>
        <p:nvSpPr>
          <p:cNvPr id="3" name="Text Placeholder 2"/>
          <p:cNvSpPr>
            <a:spLocks noGrp="1"/>
          </p:cNvSpPr>
          <p:nvPr>
            <p:ph type="body" idx="1"/>
          </p:nvPr>
        </p:nvSpPr>
        <p:spPr>
          <a:xfrm>
            <a:off x="502920" y="1371600"/>
            <a:ext cx="9052560" cy="5401479"/>
          </a:xfrm>
        </p:spPr>
        <p:txBody>
          <a:bodyPr/>
          <a:lstStyle/>
          <a:p>
            <a:r>
              <a:rPr lang="en-US" sz="3200" dirty="0"/>
              <a:t>Start get-out-the-vote two weeks before voting</a:t>
            </a:r>
          </a:p>
          <a:p>
            <a:endParaRPr lang="en-US" sz="1100" dirty="0"/>
          </a:p>
          <a:p>
            <a:r>
              <a:rPr lang="en-US" sz="3200" dirty="0"/>
              <a:t>Social pressure is the most effective and scalable</a:t>
            </a:r>
          </a:p>
          <a:p>
            <a:endParaRPr lang="en-US" sz="1100" dirty="0"/>
          </a:p>
          <a:p>
            <a:pPr lvl="1">
              <a:buFont typeface="Arial"/>
              <a:buChar char="•"/>
            </a:pPr>
            <a:r>
              <a:rPr lang="en-US" sz="2800" dirty="0"/>
              <a:t> A </a:t>
            </a:r>
            <a:r>
              <a:rPr lang="en-US" sz="2800" i="1" u="sng" dirty="0"/>
              <a:t>friend is a better messenger</a:t>
            </a:r>
            <a:r>
              <a:rPr lang="en-US" sz="2800" dirty="0"/>
              <a:t> than a stranger</a:t>
            </a:r>
          </a:p>
          <a:p>
            <a:pPr lvl="1">
              <a:buFont typeface="Arial"/>
              <a:buChar char="•"/>
            </a:pPr>
            <a:r>
              <a:rPr lang="en-US" sz="2800" i="1" dirty="0"/>
              <a:t> </a:t>
            </a:r>
            <a:r>
              <a:rPr lang="en-US" sz="2800" i="1" u="sng" dirty="0"/>
              <a:t>Use pledge cards </a:t>
            </a:r>
            <a:r>
              <a:rPr lang="en-US" sz="2800" dirty="0"/>
              <a:t>that can be mailed back to the voter</a:t>
            </a:r>
          </a:p>
          <a:p>
            <a:pPr lvl="1">
              <a:buFont typeface="Arial"/>
              <a:buChar char="•"/>
            </a:pPr>
            <a:r>
              <a:rPr lang="en-US" sz="2800" dirty="0"/>
              <a:t> Ask voters to </a:t>
            </a:r>
            <a:r>
              <a:rPr lang="en-US" sz="2800" i="1" u="sng" dirty="0"/>
              <a:t>verbalize their reasons for voting</a:t>
            </a:r>
          </a:p>
          <a:p>
            <a:pPr lvl="1">
              <a:buFont typeface="Arial"/>
              <a:buChar char="•"/>
            </a:pPr>
            <a:r>
              <a:rPr lang="en-US" sz="2800" i="1" dirty="0"/>
              <a:t> </a:t>
            </a:r>
            <a:r>
              <a:rPr lang="en-US" sz="2800" i="1" u="sng" dirty="0"/>
              <a:t>Emphasize the voting process</a:t>
            </a:r>
            <a:r>
              <a:rPr lang="en-US" sz="2800" i="1" dirty="0"/>
              <a:t> </a:t>
            </a:r>
            <a:r>
              <a:rPr lang="en-US" sz="2800" dirty="0"/>
              <a:t>NOT issues or candidates</a:t>
            </a:r>
          </a:p>
          <a:p>
            <a:pPr lvl="1">
              <a:buFont typeface="Arial"/>
              <a:buChar char="•"/>
            </a:pPr>
            <a:r>
              <a:rPr lang="en-US" sz="2800" dirty="0"/>
              <a:t> Prompt people to make a plan and vote early</a:t>
            </a:r>
          </a:p>
          <a:p>
            <a:pPr lvl="1"/>
            <a:endParaRPr lang="en-US" sz="1100" dirty="0"/>
          </a:p>
          <a:p>
            <a:r>
              <a:rPr lang="en-US" sz="3200" dirty="0"/>
              <a:t>Tell first-time and low-propensity voters their </a:t>
            </a:r>
            <a:r>
              <a:rPr lang="en-US" sz="3200" u="sng" dirty="0"/>
              <a:t>ballot is secre</a:t>
            </a:r>
            <a:r>
              <a:rPr lang="en-US" sz="3200" dirty="0"/>
              <a:t>t, their </a:t>
            </a:r>
            <a:r>
              <a:rPr lang="en-US" sz="3200" u="sng" dirty="0"/>
              <a:t>right to vote without intimidation</a:t>
            </a:r>
            <a:r>
              <a:rPr lang="en-US" sz="3200" dirty="0"/>
              <a:t> and it is a </a:t>
            </a:r>
            <a:r>
              <a:rPr lang="en-US" sz="3200" u="sng" dirty="0"/>
              <a:t>public record</a:t>
            </a:r>
            <a:r>
              <a:rPr lang="en-US" sz="3200" dirty="0"/>
              <a:t> whether or not they choose to vote</a:t>
            </a:r>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pPr algn="ctr"/>
            <a:r>
              <a:rPr lang="en-US" sz="4800" b="1" dirty="0"/>
              <a:t>Pledge Cards </a:t>
            </a:r>
          </a:p>
        </p:txBody>
      </p:sp>
      <p:sp>
        <p:nvSpPr>
          <p:cNvPr id="3" name="Text Placeholder 2"/>
          <p:cNvSpPr>
            <a:spLocks noGrp="1"/>
          </p:cNvSpPr>
          <p:nvPr>
            <p:ph type="body" idx="1"/>
          </p:nvPr>
        </p:nvSpPr>
        <p:spPr>
          <a:xfrm>
            <a:off x="502920" y="1787652"/>
            <a:ext cx="9052560" cy="4308872"/>
          </a:xfrm>
        </p:spPr>
        <p:txBody>
          <a:bodyPr/>
          <a:lstStyle/>
          <a:p>
            <a:r>
              <a:rPr lang="en-US" sz="2800" dirty="0"/>
              <a:t>Voter research shows that asking people to fill out a pledge to vote card increases voter turnout. Pledge cards have dual purposes. </a:t>
            </a:r>
          </a:p>
          <a:p>
            <a:endParaRPr lang="en-US" sz="2800" dirty="0"/>
          </a:p>
          <a:p>
            <a:r>
              <a:rPr lang="en-US" sz="2800" dirty="0"/>
              <a:t>First, they communicate important election information, such as deadlines to register to vote and apply for a vote by mail ballot, as well as reminding people of election dates. </a:t>
            </a:r>
          </a:p>
          <a:p>
            <a:endParaRPr lang="en-US" sz="2800" dirty="0"/>
          </a:p>
          <a:p>
            <a:r>
              <a:rPr lang="en-US" sz="2800" dirty="0"/>
              <a:t>Second, they capture a person’s contact information so they can be sent reminders to vote.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a:t>SOME ENGAGEMENT ACTIVITIES </a:t>
            </a:r>
          </a:p>
        </p:txBody>
      </p:sp>
      <p:sp>
        <p:nvSpPr>
          <p:cNvPr id="3" name="Text Placeholder 2"/>
          <p:cNvSpPr>
            <a:spLocks noGrp="1"/>
          </p:cNvSpPr>
          <p:nvPr>
            <p:ph type="body" idx="1"/>
          </p:nvPr>
        </p:nvSpPr>
        <p:spPr>
          <a:xfrm>
            <a:off x="457200" y="1143000"/>
            <a:ext cx="9052560" cy="6309421"/>
          </a:xfrm>
        </p:spPr>
        <p:txBody>
          <a:bodyPr/>
          <a:lstStyle/>
          <a:p>
            <a:pPr>
              <a:buFont typeface="Arial"/>
              <a:buChar char="•"/>
            </a:pPr>
            <a:r>
              <a:rPr lang="en-US" sz="2800" b="1" dirty="0"/>
              <a:t> Email</a:t>
            </a:r>
            <a:r>
              <a:rPr lang="en-US" sz="2800" dirty="0"/>
              <a:t> from the Executive Director about deadlines &amp; links to register to vote</a:t>
            </a:r>
          </a:p>
          <a:p>
            <a:pPr>
              <a:buFontTx/>
              <a:buChar char="•"/>
            </a:pPr>
            <a:r>
              <a:rPr lang="en-US" sz="2800" dirty="0"/>
              <a:t> Convene group to </a:t>
            </a:r>
            <a:r>
              <a:rPr lang="en-US" sz="2800" b="1" dirty="0"/>
              <a:t>email/text</a:t>
            </a:r>
            <a:r>
              <a:rPr lang="en-US" sz="2800" dirty="0"/>
              <a:t> their colleagues, friends and neighbors </a:t>
            </a:r>
          </a:p>
          <a:p>
            <a:pPr>
              <a:buFontTx/>
              <a:buChar char="•"/>
            </a:pPr>
            <a:r>
              <a:rPr lang="en-US" sz="2800" b="1" dirty="0"/>
              <a:t> Table </a:t>
            </a:r>
            <a:r>
              <a:rPr lang="en-US" sz="2800" dirty="0"/>
              <a:t>during work hours in an area convenient for staff</a:t>
            </a:r>
            <a:endParaRPr lang="en-US" sz="2800" b="1" dirty="0"/>
          </a:p>
          <a:p>
            <a:pPr>
              <a:buFontTx/>
              <a:buChar char="•"/>
            </a:pPr>
            <a:r>
              <a:rPr lang="en-US" sz="2800" dirty="0"/>
              <a:t> Post information on </a:t>
            </a:r>
            <a:r>
              <a:rPr lang="en-US" sz="2800" b="1" dirty="0"/>
              <a:t>website</a:t>
            </a:r>
          </a:p>
          <a:p>
            <a:pPr>
              <a:buFontTx/>
              <a:buChar char="•"/>
            </a:pPr>
            <a:r>
              <a:rPr lang="en-US" sz="2800" dirty="0"/>
              <a:t> Promote voting  via </a:t>
            </a:r>
            <a:r>
              <a:rPr lang="en-US" sz="2800" b="1" dirty="0"/>
              <a:t>social media</a:t>
            </a:r>
          </a:p>
          <a:p>
            <a:pPr>
              <a:buFontTx/>
              <a:buChar char="•"/>
            </a:pPr>
            <a:r>
              <a:rPr lang="en-US" sz="2800" dirty="0"/>
              <a:t> Make announcements at </a:t>
            </a:r>
            <a:r>
              <a:rPr lang="en-US" sz="2800" b="1" dirty="0"/>
              <a:t>staff and community meetings </a:t>
            </a:r>
          </a:p>
          <a:p>
            <a:pPr>
              <a:buFontTx/>
              <a:buChar char="•"/>
            </a:pPr>
            <a:r>
              <a:rPr lang="en-US" sz="2800" dirty="0"/>
              <a:t> Place </a:t>
            </a:r>
            <a:r>
              <a:rPr lang="en-US" sz="2800" b="1" dirty="0"/>
              <a:t>posters</a:t>
            </a:r>
            <a:r>
              <a:rPr lang="en-US" sz="2800" dirty="0"/>
              <a:t> in high-traffic areas</a:t>
            </a:r>
          </a:p>
          <a:p>
            <a:pPr>
              <a:buFontTx/>
              <a:buChar char="•"/>
            </a:pPr>
            <a:r>
              <a:rPr lang="en-US" sz="2800" dirty="0"/>
              <a:t> Take </a:t>
            </a:r>
            <a:r>
              <a:rPr lang="en-US" sz="2800" b="1" dirty="0"/>
              <a:t>pictures</a:t>
            </a:r>
            <a:r>
              <a:rPr lang="en-US" sz="2800" dirty="0"/>
              <a:t> and post them internally</a:t>
            </a:r>
          </a:p>
          <a:p>
            <a:pPr>
              <a:buFontTx/>
              <a:buChar char="•"/>
            </a:pPr>
            <a:r>
              <a:rPr lang="en-US" sz="2800" dirty="0"/>
              <a:t> Organize a </a:t>
            </a:r>
            <a:r>
              <a:rPr lang="en-US" sz="2800" b="1" dirty="0"/>
              <a:t>civic engagement party </a:t>
            </a:r>
            <a:r>
              <a:rPr lang="en-US" sz="2800" dirty="0"/>
              <a:t>and invite people to register to vote and/or request a mail in ballot</a:t>
            </a:r>
          </a:p>
          <a:p>
            <a:pPr>
              <a:buFontTx/>
              <a:buChar char="•"/>
            </a:pPr>
            <a:r>
              <a:rPr lang="en-US" sz="2800" dirty="0"/>
              <a:t> Create a goal to </a:t>
            </a:r>
            <a:r>
              <a:rPr lang="en-US" sz="2800" b="1" dirty="0"/>
              <a:t>get 100% of eligible staff registered to vote</a:t>
            </a:r>
          </a:p>
          <a:p>
            <a:pPr>
              <a:buFontTx/>
              <a:buChar char="•"/>
            </a:pPr>
            <a:r>
              <a:rPr lang="en-US" sz="2800" dirty="0"/>
              <a:t> Create a goal to </a:t>
            </a:r>
            <a:r>
              <a:rPr lang="en-US" sz="2800" b="1" dirty="0"/>
              <a:t>get 100% of eligible staff pledged to vote</a:t>
            </a:r>
          </a:p>
          <a:p>
            <a:pPr>
              <a:buFontTx/>
              <a:buChar char="•"/>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a:t>Sample Pledge Card</a:t>
            </a:r>
          </a:p>
        </p:txBody>
      </p:sp>
      <p:sp>
        <p:nvSpPr>
          <p:cNvPr id="4" name="Content Placeholder 3"/>
          <p:cNvSpPr>
            <a:spLocks noGrp="1"/>
          </p:cNvSpPr>
          <p:nvPr>
            <p:ph sz="half" idx="2"/>
          </p:nvPr>
        </p:nvSpPr>
        <p:spPr>
          <a:xfrm>
            <a:off x="457200" y="1219200"/>
            <a:ext cx="4375404" cy="6309420"/>
          </a:xfrm>
        </p:spPr>
        <p:txBody>
          <a:bodyPr/>
          <a:lstStyle/>
          <a:p>
            <a:pPr algn="ctr"/>
            <a:r>
              <a:rPr lang="en-US" sz="8000" b="1" dirty="0"/>
              <a:t>PLEDGE TO</a:t>
            </a:r>
          </a:p>
          <a:p>
            <a:pPr algn="ctr"/>
            <a:r>
              <a:rPr lang="en-US" sz="8000" b="1" dirty="0"/>
              <a:t>VOTE IN 2022</a:t>
            </a:r>
          </a:p>
          <a:p>
            <a:pPr algn="ctr"/>
            <a:r>
              <a:rPr lang="en-US" b="1" dirty="0"/>
              <a:t> </a:t>
            </a:r>
          </a:p>
          <a:p>
            <a:pPr algn="ctr"/>
            <a:r>
              <a:rPr lang="en-US" b="1" dirty="0"/>
              <a:t>Help (INSERT ORGANIZATION NAME)</a:t>
            </a:r>
            <a:endParaRPr lang="en-US" dirty="0"/>
          </a:p>
          <a:p>
            <a:pPr algn="ctr"/>
            <a:r>
              <a:rPr lang="en-US" b="1" dirty="0"/>
              <a:t>crush inequities and bring resources to our community.</a:t>
            </a:r>
            <a:endParaRPr lang="en-US" dirty="0"/>
          </a:p>
          <a:p>
            <a:pPr algn="ctr"/>
            <a:endParaRPr lang="en-US" dirty="0"/>
          </a:p>
        </p:txBody>
      </p:sp>
      <p:sp>
        <p:nvSpPr>
          <p:cNvPr id="5" name="Content Placeholder 4"/>
          <p:cNvSpPr>
            <a:spLocks noGrp="1"/>
          </p:cNvSpPr>
          <p:nvPr>
            <p:ph sz="half" idx="3"/>
          </p:nvPr>
        </p:nvSpPr>
        <p:spPr>
          <a:xfrm>
            <a:off x="5105400" y="1219201"/>
            <a:ext cx="4572000" cy="7078861"/>
          </a:xfrm>
        </p:spPr>
        <p:txBody>
          <a:bodyPr/>
          <a:lstStyle/>
          <a:p>
            <a:r>
              <a:rPr lang="en-US" dirty="0"/>
              <a:t>          </a:t>
            </a:r>
            <a:r>
              <a:rPr lang="en-US" sz="2000" b="1" dirty="0"/>
              <a:t>  I commit to voting in the 2022                                             Election and ensuring my voice is heard.</a:t>
            </a:r>
          </a:p>
          <a:p>
            <a:endParaRPr lang="en-US" sz="1000" b="1" dirty="0"/>
          </a:p>
          <a:p>
            <a:r>
              <a:rPr lang="en-US" sz="2000" b="1" dirty="0"/>
              <a:t>           I want to stay informed about </a:t>
            </a:r>
          </a:p>
          <a:p>
            <a:r>
              <a:rPr lang="en-US" sz="2000" b="1" dirty="0"/>
              <a:t>  (INSERT ORG NAME</a:t>
            </a:r>
            <a:r>
              <a:rPr lang="en-US" sz="2000" dirty="0"/>
              <a:t>) </a:t>
            </a:r>
            <a:r>
              <a:rPr lang="en-US" sz="2000" b="1" dirty="0"/>
              <a:t>and its mission.</a:t>
            </a:r>
            <a:endParaRPr lang="en-US" sz="2000" dirty="0"/>
          </a:p>
          <a:p>
            <a:r>
              <a:rPr lang="en-US" sz="1000" dirty="0"/>
              <a:t>   </a:t>
            </a:r>
          </a:p>
          <a:p>
            <a:r>
              <a:rPr lang="en-US" b="1" dirty="0"/>
              <a:t>            Name                                  Email</a:t>
            </a:r>
          </a:p>
          <a:p>
            <a:r>
              <a:rPr lang="en-US" b="1" dirty="0"/>
              <a:t>            Phone                                 Zip</a:t>
            </a:r>
          </a:p>
          <a:p>
            <a:endParaRPr lang="en-US" sz="1000" b="1" dirty="0"/>
          </a:p>
          <a:p>
            <a:r>
              <a:rPr lang="en-US" b="1" dirty="0"/>
              <a:t>             </a:t>
            </a:r>
            <a:r>
              <a:rPr lang="en-US" b="1" u="heavy" dirty="0"/>
              <a:t> PRIMARY ELECTION DEADLINES</a:t>
            </a:r>
            <a:endParaRPr lang="en-US" dirty="0"/>
          </a:p>
          <a:p>
            <a:r>
              <a:rPr lang="en-US" sz="1600" dirty="0"/>
              <a:t>                      Register to Vote – June 3</a:t>
            </a:r>
          </a:p>
          <a:p>
            <a:r>
              <a:rPr lang="en-US" sz="1600" dirty="0"/>
              <a:t>                      Apply to Vote by Mail - June 13</a:t>
            </a:r>
          </a:p>
          <a:p>
            <a:r>
              <a:rPr lang="en-US" sz="1600" dirty="0"/>
              <a:t>                      Early Voting: June 18 – 26</a:t>
            </a:r>
          </a:p>
          <a:p>
            <a:r>
              <a:rPr lang="en-US" sz="1600" dirty="0"/>
              <a:t>                      Election Day: June 28</a:t>
            </a:r>
          </a:p>
          <a:p>
            <a:r>
              <a:rPr lang="en-US" b="1" dirty="0"/>
              <a:t>             </a:t>
            </a:r>
            <a:r>
              <a:rPr lang="en-US" b="1" u="sng" dirty="0"/>
              <a:t>GENERAL ELECTION DEADLINES </a:t>
            </a:r>
          </a:p>
          <a:p>
            <a:r>
              <a:rPr lang="en-US" sz="1600" dirty="0"/>
              <a:t>                     Register to Vote - October 14</a:t>
            </a:r>
          </a:p>
          <a:p>
            <a:r>
              <a:rPr lang="en-US" sz="1600" dirty="0"/>
              <a:t>                     Apply to Vote by Mail - October 28</a:t>
            </a:r>
          </a:p>
          <a:p>
            <a:r>
              <a:rPr lang="en-US" sz="1600" dirty="0"/>
              <a:t>                     Early Voting: Oct 29 – Nov 6</a:t>
            </a:r>
          </a:p>
          <a:p>
            <a:r>
              <a:rPr lang="en-US" sz="1600" dirty="0"/>
              <a:t>                     Election Day: Nov 8</a:t>
            </a:r>
          </a:p>
          <a:p>
            <a:r>
              <a:rPr lang="en-US" i="1" dirty="0"/>
              <a:t> </a:t>
            </a:r>
            <a:endParaRPr lang="en-US" b="1" dirty="0"/>
          </a:p>
          <a:p>
            <a:pPr algn="ctr"/>
            <a:r>
              <a:rPr lang="en-US" sz="2000" b="1" dirty="0"/>
              <a:t>Visit </a:t>
            </a:r>
            <a:r>
              <a:rPr lang="en-US" sz="2000" b="1" dirty="0" err="1"/>
              <a:t>vote.org</a:t>
            </a:r>
            <a:r>
              <a:rPr lang="en-US" sz="2000" b="1" dirty="0"/>
              <a:t> to register to vote and request a mail-in ballot</a:t>
            </a:r>
          </a:p>
          <a:p>
            <a:pPr algn="ctr"/>
            <a:endParaRPr lang="en-US" sz="1000" i="1" dirty="0"/>
          </a:p>
          <a:p>
            <a:pPr algn="ctr"/>
            <a:r>
              <a:rPr lang="en-US" sz="1400" i="1" dirty="0"/>
              <a:t>Our organization is not affiliated with any political party or candidate. Your information will never be sold to a third party. </a:t>
            </a:r>
            <a:endParaRPr lang="en-US" sz="1400" dirty="0"/>
          </a:p>
          <a:p>
            <a:pPr algn="ctr"/>
            <a:endParaRPr lang="en-US" b="1" dirty="0"/>
          </a:p>
          <a:p>
            <a:br>
              <a:rPr lang="en-US" dirty="0"/>
            </a:br>
            <a:r>
              <a:rPr lang="en-US" dirty="0"/>
              <a:t>  </a:t>
            </a:r>
          </a:p>
        </p:txBody>
      </p:sp>
      <p:sp>
        <p:nvSpPr>
          <p:cNvPr id="6" name="Rectangle 5"/>
          <p:cNvSpPr/>
          <p:nvPr/>
        </p:nvSpPr>
        <p:spPr>
          <a:xfrm flipV="1">
            <a:off x="5257800" y="1295400"/>
            <a:ext cx="381000" cy="2286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flipV="1">
            <a:off x="5257800" y="2057400"/>
            <a:ext cx="381000" cy="228600"/>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Connector 11"/>
          <p:cNvCxnSpPr/>
          <p:nvPr/>
        </p:nvCxnSpPr>
        <p:spPr>
          <a:xfrm rot="5400000">
            <a:off x="1600200" y="4495800"/>
            <a:ext cx="6553200" cy="158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2920" y="310896"/>
            <a:ext cx="9052560" cy="738664"/>
          </a:xfrm>
        </p:spPr>
        <p:txBody>
          <a:bodyPr/>
          <a:lstStyle/>
          <a:p>
            <a:pPr algn="ctr"/>
            <a:r>
              <a:rPr lang="en-US" sz="4800" b="1" dirty="0"/>
              <a:t>PARTNERSHIP OPPORTUNITIES </a:t>
            </a:r>
          </a:p>
        </p:txBody>
      </p:sp>
      <p:sp>
        <p:nvSpPr>
          <p:cNvPr id="6" name="Text Placeholder 5"/>
          <p:cNvSpPr>
            <a:spLocks noGrp="1"/>
          </p:cNvSpPr>
          <p:nvPr>
            <p:ph type="body" idx="1"/>
          </p:nvPr>
        </p:nvSpPr>
        <p:spPr>
          <a:xfrm>
            <a:off x="381000" y="1066800"/>
            <a:ext cx="9677400" cy="6370975"/>
          </a:xfrm>
        </p:spPr>
        <p:txBody>
          <a:bodyPr/>
          <a:lstStyle/>
          <a:p>
            <a:r>
              <a:rPr lang="en-US" sz="2400" b="1" dirty="0"/>
              <a:t>Common Cause New York </a:t>
            </a:r>
            <a:endParaRPr lang="en-US" sz="2400" dirty="0"/>
          </a:p>
          <a:p>
            <a:r>
              <a:rPr lang="en-US" dirty="0"/>
              <a:t>Campaigns to make voting easier and hold government accountable</a:t>
            </a:r>
          </a:p>
          <a:p>
            <a:r>
              <a:rPr lang="en-US" dirty="0"/>
              <a:t> </a:t>
            </a:r>
          </a:p>
          <a:p>
            <a:r>
              <a:rPr lang="en-US" sz="2400" b="1" dirty="0"/>
              <a:t>COMMUNITY Votes</a:t>
            </a:r>
            <a:endParaRPr lang="en-US" sz="2400" dirty="0"/>
          </a:p>
          <a:p>
            <a:r>
              <a:rPr lang="en-US" dirty="0"/>
              <a:t>Supports the integration of voter engagement within existing nonprofit programs</a:t>
            </a:r>
          </a:p>
          <a:p>
            <a:r>
              <a:rPr lang="en-US" dirty="0"/>
              <a:t>  </a:t>
            </a:r>
          </a:p>
          <a:p>
            <a:r>
              <a:rPr lang="en-US" sz="2400" b="1" dirty="0"/>
              <a:t>Let New York Vote Coalition </a:t>
            </a:r>
            <a:endParaRPr lang="en-US" sz="2400" dirty="0"/>
          </a:p>
          <a:p>
            <a:r>
              <a:rPr lang="en-US" dirty="0"/>
              <a:t>Working to make registering and voting more accessible and equitable</a:t>
            </a:r>
          </a:p>
          <a:p>
            <a:r>
              <a:rPr lang="en-US" dirty="0"/>
              <a:t> </a:t>
            </a:r>
          </a:p>
          <a:p>
            <a:r>
              <a:rPr lang="en-US" sz="2400" b="1" dirty="0"/>
              <a:t>New York City Campaign Finance Board – NYC Votes</a:t>
            </a:r>
            <a:endParaRPr lang="en-US" sz="2400" dirty="0"/>
          </a:p>
          <a:p>
            <a:r>
              <a:rPr lang="en-US" dirty="0"/>
              <a:t>Promotes civic engagement through resources, community outreach, voter registration and rank choice voting training</a:t>
            </a:r>
          </a:p>
          <a:p>
            <a:r>
              <a:rPr lang="en-US" dirty="0"/>
              <a:t> </a:t>
            </a:r>
          </a:p>
          <a:p>
            <a:r>
              <a:rPr lang="en-US" sz="2400" b="1" dirty="0"/>
              <a:t>New York Civic Engagement Table</a:t>
            </a:r>
            <a:endParaRPr lang="en-US" sz="2400" dirty="0"/>
          </a:p>
          <a:p>
            <a:r>
              <a:rPr lang="en-US" dirty="0"/>
              <a:t>Supports partner organizations’ voter engagement activities</a:t>
            </a:r>
          </a:p>
          <a:p>
            <a:r>
              <a:rPr lang="en-US" dirty="0"/>
              <a:t> </a:t>
            </a:r>
          </a:p>
          <a:p>
            <a:r>
              <a:rPr lang="en-US" sz="2400" b="1" dirty="0"/>
              <a:t>League of Women Voters: New York City and New York State</a:t>
            </a:r>
            <a:endParaRPr lang="en-US" sz="2400" dirty="0"/>
          </a:p>
          <a:p>
            <a:r>
              <a:rPr lang="en-US" dirty="0"/>
              <a:t>Source for nonpartisan election information and  training</a:t>
            </a:r>
          </a:p>
          <a:p>
            <a:endParaRPr lang="en-US" dirty="0"/>
          </a:p>
          <a:p>
            <a:r>
              <a:rPr lang="en-US" dirty="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a:t>Introductions </a:t>
            </a:r>
          </a:p>
        </p:txBody>
      </p:sp>
      <p:sp>
        <p:nvSpPr>
          <p:cNvPr id="3" name="Text Placeholder 2"/>
          <p:cNvSpPr>
            <a:spLocks noGrp="1"/>
          </p:cNvSpPr>
          <p:nvPr>
            <p:ph type="body" idx="1"/>
          </p:nvPr>
        </p:nvSpPr>
        <p:spPr>
          <a:xfrm>
            <a:off x="502920" y="1787652"/>
            <a:ext cx="9052560" cy="2462213"/>
          </a:xfrm>
        </p:spPr>
        <p:txBody>
          <a:bodyPr/>
          <a:lstStyle/>
          <a:p>
            <a:pPr>
              <a:buFont typeface="Arial"/>
              <a:buChar char="•"/>
            </a:pPr>
            <a:r>
              <a:rPr lang="en-US" sz="3200" dirty="0"/>
              <a:t> Name and Organization </a:t>
            </a:r>
          </a:p>
          <a:p>
            <a:endParaRPr lang="en-US" sz="3200" dirty="0"/>
          </a:p>
          <a:p>
            <a:pPr>
              <a:buFont typeface="Arial"/>
              <a:buChar char="•"/>
            </a:pPr>
            <a:r>
              <a:rPr lang="en-US" sz="3200" dirty="0"/>
              <a:t> One thing you hope to get out of this training</a:t>
            </a:r>
          </a:p>
          <a:p>
            <a:endParaRPr lang="en-US" sz="3200" dirty="0"/>
          </a:p>
          <a:p>
            <a:pPr>
              <a:buFont typeface="Arial"/>
              <a:buChar char="•"/>
            </a:pPr>
            <a:r>
              <a:rPr lang="en-US" sz="3200" dirty="0"/>
              <a:t> One burning question you have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a:t>Useful Websites </a:t>
            </a:r>
          </a:p>
        </p:txBody>
      </p:sp>
      <p:sp>
        <p:nvSpPr>
          <p:cNvPr id="3" name="Text Placeholder 2"/>
          <p:cNvSpPr>
            <a:spLocks noGrp="1"/>
          </p:cNvSpPr>
          <p:nvPr>
            <p:ph type="body" idx="1"/>
          </p:nvPr>
        </p:nvSpPr>
        <p:spPr>
          <a:xfrm>
            <a:off x="502920" y="1787652"/>
            <a:ext cx="9052560" cy="5170646"/>
          </a:xfrm>
        </p:spPr>
        <p:txBody>
          <a:bodyPr/>
          <a:lstStyle/>
          <a:p>
            <a:r>
              <a:rPr lang="en-US" sz="3200" b="1" dirty="0" err="1"/>
              <a:t>ballotpedia.org</a:t>
            </a:r>
            <a:endParaRPr lang="en-US" sz="3200" dirty="0"/>
          </a:p>
          <a:p>
            <a:r>
              <a:rPr lang="en-US" sz="2000" dirty="0"/>
              <a:t>Information about candidates, politicians and government institutions </a:t>
            </a:r>
          </a:p>
          <a:p>
            <a:r>
              <a:rPr lang="en-US" b="1" dirty="0"/>
              <a:t> </a:t>
            </a:r>
            <a:endParaRPr lang="en-US" dirty="0"/>
          </a:p>
          <a:p>
            <a:r>
              <a:rPr lang="en-US" sz="3200" b="1" dirty="0" err="1"/>
              <a:t>congress.gov</a:t>
            </a:r>
            <a:r>
              <a:rPr lang="en-US" sz="3200" b="1" dirty="0"/>
              <a:t> </a:t>
            </a:r>
            <a:endParaRPr lang="en-US" sz="3200" dirty="0"/>
          </a:p>
          <a:p>
            <a:r>
              <a:rPr lang="en-US" sz="2000" dirty="0"/>
              <a:t>Voting records of a U.S. Senator or Representative </a:t>
            </a:r>
          </a:p>
          <a:p>
            <a:r>
              <a:rPr lang="en-US" dirty="0"/>
              <a:t> </a:t>
            </a:r>
            <a:endParaRPr lang="en-US" sz="2400" dirty="0"/>
          </a:p>
          <a:p>
            <a:r>
              <a:rPr lang="en-US" sz="3200" b="1" dirty="0" err="1"/>
              <a:t>nyassembly.gov/mem</a:t>
            </a:r>
            <a:endParaRPr lang="en-US" sz="3200" dirty="0"/>
          </a:p>
          <a:p>
            <a:r>
              <a:rPr lang="en-US" sz="2000" dirty="0"/>
              <a:t>List of legislation sponsored or co-sponsored by a NY State Assembly member </a:t>
            </a:r>
          </a:p>
          <a:p>
            <a:r>
              <a:rPr lang="en-US" dirty="0"/>
              <a:t> </a:t>
            </a:r>
            <a:endParaRPr lang="en-US" sz="3200" dirty="0"/>
          </a:p>
          <a:p>
            <a:r>
              <a:rPr lang="en-US" sz="3200" b="1" dirty="0" err="1"/>
              <a:t>nysenate.gov</a:t>
            </a:r>
            <a:r>
              <a:rPr lang="en-US" sz="3200" b="1" dirty="0"/>
              <a:t>/senators</a:t>
            </a:r>
            <a:endParaRPr lang="en-US" sz="3200" dirty="0"/>
          </a:p>
          <a:p>
            <a:r>
              <a:rPr lang="en-US" sz="2000" dirty="0"/>
              <a:t>List of legislation sponsored or co-sponsored by a NY State Senate member</a:t>
            </a:r>
          </a:p>
          <a:p>
            <a:r>
              <a:rPr lang="en-US" dirty="0"/>
              <a:t> </a:t>
            </a:r>
          </a:p>
          <a:p>
            <a:r>
              <a:rPr lang="en-US" sz="3200" b="1" dirty="0"/>
              <a:t>vote411.org </a:t>
            </a:r>
            <a:endParaRPr lang="en-US" sz="3200" dirty="0"/>
          </a:p>
          <a:p>
            <a:r>
              <a:rPr lang="en-US" sz="2000" dirty="0"/>
              <a:t>Personalized voting information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477328"/>
          </a:xfrm>
        </p:spPr>
        <p:txBody>
          <a:bodyPr/>
          <a:lstStyle/>
          <a:p>
            <a:r>
              <a:rPr lang="en-US" sz="4800" b="1" dirty="0"/>
              <a:t>Voter Engagement Planning Questions</a:t>
            </a:r>
          </a:p>
        </p:txBody>
      </p:sp>
      <p:sp>
        <p:nvSpPr>
          <p:cNvPr id="3" name="Text Placeholder 2"/>
          <p:cNvSpPr>
            <a:spLocks noGrp="1"/>
          </p:cNvSpPr>
          <p:nvPr>
            <p:ph type="body" idx="1"/>
          </p:nvPr>
        </p:nvSpPr>
        <p:spPr>
          <a:xfrm>
            <a:off x="533400" y="2057400"/>
            <a:ext cx="9052560" cy="3785652"/>
          </a:xfrm>
        </p:spPr>
        <p:txBody>
          <a:bodyPr/>
          <a:lstStyle/>
          <a:p>
            <a:r>
              <a:rPr lang="en-US" sz="3600" b="1" dirty="0"/>
              <a:t>Topic Areas</a:t>
            </a:r>
          </a:p>
          <a:p>
            <a:pPr marL="342900" indent="-342900">
              <a:buAutoNum type="arabicPeriod"/>
            </a:pPr>
            <a:r>
              <a:rPr lang="en-US" sz="3200" dirty="0"/>
              <a:t>Capacity</a:t>
            </a:r>
          </a:p>
          <a:p>
            <a:pPr marL="342900" indent="-342900">
              <a:buAutoNum type="arabicPeriod"/>
            </a:pPr>
            <a:r>
              <a:rPr lang="en-US" sz="3200" dirty="0"/>
              <a:t>Knowledge</a:t>
            </a:r>
          </a:p>
          <a:p>
            <a:pPr marL="342900" indent="-342900">
              <a:buAutoNum type="arabicPeriod"/>
            </a:pPr>
            <a:r>
              <a:rPr lang="en-US" sz="3200" dirty="0"/>
              <a:t>Goals</a:t>
            </a:r>
          </a:p>
          <a:p>
            <a:pPr marL="342900" indent="-342900">
              <a:buAutoNum type="arabicPeriod"/>
            </a:pPr>
            <a:r>
              <a:rPr lang="en-US" sz="3200" dirty="0"/>
              <a:t>Voter Registration</a:t>
            </a:r>
          </a:p>
          <a:p>
            <a:pPr marL="342900" indent="-342900">
              <a:buAutoNum type="arabicPeriod"/>
            </a:pPr>
            <a:r>
              <a:rPr lang="en-US" sz="3200" dirty="0"/>
              <a:t>Engaging Candidates &amp; Ballot Measures</a:t>
            </a:r>
          </a:p>
          <a:p>
            <a:pPr marL="342900" indent="-342900">
              <a:buAutoNum type="arabicPeriod"/>
            </a:pPr>
            <a:r>
              <a:rPr lang="en-US" sz="3200" dirty="0"/>
              <a:t>Get Out The Vote &amp; Election Day </a:t>
            </a:r>
          </a:p>
          <a:p>
            <a:pPr marL="342900" indent="-342900">
              <a:buAutoNum type="arabicPeriod"/>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2054-1874-E74E-B250-39544151943A}"/>
              </a:ext>
            </a:extLst>
          </p:cNvPr>
          <p:cNvSpPr>
            <a:spLocks noGrp="1"/>
          </p:cNvSpPr>
          <p:nvPr>
            <p:ph type="title"/>
          </p:nvPr>
        </p:nvSpPr>
        <p:spPr>
          <a:xfrm>
            <a:off x="502920" y="310896"/>
            <a:ext cx="9052560" cy="738664"/>
          </a:xfrm>
        </p:spPr>
        <p:txBody>
          <a:bodyPr/>
          <a:lstStyle/>
          <a:p>
            <a:pPr algn="ctr"/>
            <a:r>
              <a:rPr lang="en-US" sz="4800" b="1" dirty="0"/>
              <a:t>Planning Questions </a:t>
            </a:r>
          </a:p>
        </p:txBody>
      </p:sp>
      <p:sp>
        <p:nvSpPr>
          <p:cNvPr id="3" name="Content Placeholder 2">
            <a:extLst>
              <a:ext uri="{FF2B5EF4-FFF2-40B4-BE49-F238E27FC236}">
                <a16:creationId xmlns:a16="http://schemas.microsoft.com/office/drawing/2014/main" id="{392BD8D9-D787-284A-BB14-2DCBB974C2A1}"/>
              </a:ext>
            </a:extLst>
          </p:cNvPr>
          <p:cNvSpPr>
            <a:spLocks noGrp="1"/>
          </p:cNvSpPr>
          <p:nvPr>
            <p:ph sz="half" idx="2"/>
          </p:nvPr>
        </p:nvSpPr>
        <p:spPr>
          <a:xfrm>
            <a:off x="502920" y="1787652"/>
            <a:ext cx="4375404" cy="4308872"/>
          </a:xfrm>
          <a:solidFill>
            <a:schemeClr val="bg1">
              <a:lumMod val="95000"/>
            </a:schemeClr>
          </a:solidFill>
        </p:spPr>
        <p:txBody>
          <a:bodyPr/>
          <a:lstStyle/>
          <a:p>
            <a:pPr algn="ctr"/>
            <a:r>
              <a:rPr lang="en-US" sz="2800" b="1" dirty="0"/>
              <a:t>CAPACITY</a:t>
            </a:r>
          </a:p>
          <a:p>
            <a:r>
              <a:rPr lang="en-US" dirty="0"/>
              <a:t>How will you get buy-in from organizational leadership for voter engagement?</a:t>
            </a:r>
          </a:p>
          <a:p>
            <a:endParaRPr lang="en-US" dirty="0"/>
          </a:p>
          <a:p>
            <a:r>
              <a:rPr lang="en-US" dirty="0"/>
              <a:t>Who on staff can involve and motivate other staff and volunteers? </a:t>
            </a:r>
          </a:p>
          <a:p>
            <a:endParaRPr lang="en-US" dirty="0"/>
          </a:p>
          <a:p>
            <a:r>
              <a:rPr lang="en-US" dirty="0"/>
              <a:t>Who among the people you serve can be involved in developing and implementing plans? </a:t>
            </a:r>
          </a:p>
          <a:p>
            <a:endParaRPr lang="en-US" dirty="0"/>
          </a:p>
          <a:p>
            <a:r>
              <a:rPr lang="en-US" dirty="0"/>
              <a:t>Which community partners can you engage in this work and what assistance can they provide?</a:t>
            </a:r>
          </a:p>
          <a:p>
            <a:endParaRPr lang="en-US" dirty="0"/>
          </a:p>
        </p:txBody>
      </p:sp>
      <p:sp>
        <p:nvSpPr>
          <p:cNvPr id="4" name="Content Placeholder 3">
            <a:extLst>
              <a:ext uri="{FF2B5EF4-FFF2-40B4-BE49-F238E27FC236}">
                <a16:creationId xmlns:a16="http://schemas.microsoft.com/office/drawing/2014/main" id="{EB7265D9-5507-7D4B-AE31-EA0882D83B23}"/>
              </a:ext>
            </a:extLst>
          </p:cNvPr>
          <p:cNvSpPr>
            <a:spLocks noGrp="1"/>
          </p:cNvSpPr>
          <p:nvPr>
            <p:ph sz="half" idx="3"/>
          </p:nvPr>
        </p:nvSpPr>
        <p:spPr>
          <a:xfrm>
            <a:off x="5180076" y="1787652"/>
            <a:ext cx="4375404" cy="4339650"/>
          </a:xfrm>
          <a:solidFill>
            <a:schemeClr val="bg1">
              <a:lumMod val="95000"/>
            </a:schemeClr>
          </a:solidFill>
        </p:spPr>
        <p:txBody>
          <a:bodyPr/>
          <a:lstStyle/>
          <a:p>
            <a:pPr algn="ctr"/>
            <a:r>
              <a:rPr lang="en-US" sz="2800" b="1" dirty="0"/>
              <a:t>KNOWLEDGE</a:t>
            </a:r>
          </a:p>
          <a:p>
            <a:r>
              <a:rPr lang="en-US" dirty="0"/>
              <a:t>What is the number for your local elections office? Call them and develop a contact there. </a:t>
            </a:r>
          </a:p>
          <a:p>
            <a:endParaRPr lang="en-US" dirty="0"/>
          </a:p>
          <a:p>
            <a:r>
              <a:rPr lang="en-US" dirty="0"/>
              <a:t>Where online can you and voters find information about local elections, including how to check registration status, request an absentee ballot, and find a polling place?</a:t>
            </a:r>
          </a:p>
          <a:p>
            <a:br>
              <a:rPr lang="en-US" dirty="0"/>
            </a:br>
            <a:r>
              <a:rPr lang="en-US" dirty="0"/>
              <a:t>What are the major dates in your area for elections?</a:t>
            </a:r>
          </a:p>
          <a:p>
            <a:br>
              <a:rPr lang="en-US" dirty="0"/>
            </a:br>
            <a:r>
              <a:rPr lang="en-US" dirty="0"/>
              <a:t>What’s on the ballot? Visitvote411.org</a:t>
            </a:r>
            <a:endParaRPr lang="en-US" sz="2800" dirty="0"/>
          </a:p>
          <a:p>
            <a:endParaRPr lang="en-US" sz="2800" b="1" dirty="0"/>
          </a:p>
        </p:txBody>
      </p:sp>
    </p:spTree>
    <p:extLst>
      <p:ext uri="{BB962C8B-B14F-4D97-AF65-F5344CB8AC3E}">
        <p14:creationId xmlns:p14="http://schemas.microsoft.com/office/powerpoint/2010/main" val="5178983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2054-1874-E74E-B250-39544151943A}"/>
              </a:ext>
            </a:extLst>
          </p:cNvPr>
          <p:cNvSpPr>
            <a:spLocks noGrp="1"/>
          </p:cNvSpPr>
          <p:nvPr>
            <p:ph type="title"/>
          </p:nvPr>
        </p:nvSpPr>
        <p:spPr>
          <a:xfrm>
            <a:off x="502920" y="310896"/>
            <a:ext cx="9052560" cy="738664"/>
          </a:xfrm>
        </p:spPr>
        <p:txBody>
          <a:bodyPr/>
          <a:lstStyle/>
          <a:p>
            <a:pPr algn="ctr"/>
            <a:r>
              <a:rPr lang="en-US" sz="4800" b="1" dirty="0"/>
              <a:t>Planning Questions </a:t>
            </a:r>
          </a:p>
        </p:txBody>
      </p:sp>
      <p:sp>
        <p:nvSpPr>
          <p:cNvPr id="3" name="Content Placeholder 2">
            <a:extLst>
              <a:ext uri="{FF2B5EF4-FFF2-40B4-BE49-F238E27FC236}">
                <a16:creationId xmlns:a16="http://schemas.microsoft.com/office/drawing/2014/main" id="{392BD8D9-D787-284A-BB14-2DCBB974C2A1}"/>
              </a:ext>
            </a:extLst>
          </p:cNvPr>
          <p:cNvSpPr>
            <a:spLocks noGrp="1"/>
          </p:cNvSpPr>
          <p:nvPr>
            <p:ph sz="half" idx="2"/>
          </p:nvPr>
        </p:nvSpPr>
        <p:spPr>
          <a:xfrm>
            <a:off x="502920" y="1787652"/>
            <a:ext cx="4375404" cy="4308872"/>
          </a:xfrm>
          <a:solidFill>
            <a:schemeClr val="bg1">
              <a:lumMod val="95000"/>
            </a:schemeClr>
          </a:solidFill>
        </p:spPr>
        <p:txBody>
          <a:bodyPr/>
          <a:lstStyle/>
          <a:p>
            <a:pPr algn="ctr"/>
            <a:r>
              <a:rPr lang="en-US" sz="2800" b="1" dirty="0"/>
              <a:t>GOALS</a:t>
            </a:r>
          </a:p>
          <a:p>
            <a:endParaRPr lang="en-US" dirty="0"/>
          </a:p>
          <a:p>
            <a:r>
              <a:rPr lang="en-US" dirty="0"/>
              <a:t>Who is your target audience – clients, constituents, staff, your local community? </a:t>
            </a:r>
          </a:p>
          <a:p>
            <a:endParaRPr lang="en-US" dirty="0"/>
          </a:p>
          <a:p>
            <a:r>
              <a:rPr lang="en-US" dirty="0"/>
              <a:t>When will activities take place? </a:t>
            </a:r>
          </a:p>
          <a:p>
            <a:endParaRPr lang="en-US" dirty="0"/>
          </a:p>
          <a:p>
            <a:r>
              <a:rPr lang="en-US" dirty="0"/>
              <a:t>What are your goals? </a:t>
            </a:r>
          </a:p>
          <a:p>
            <a:endParaRPr lang="en-US" dirty="0"/>
          </a:p>
          <a:p>
            <a:r>
              <a:rPr lang="en-US" dirty="0"/>
              <a:t>How many people do you want to engage overall and how will you track </a:t>
            </a:r>
          </a:p>
          <a:p>
            <a:r>
              <a:rPr lang="en-US" dirty="0"/>
              <a:t>engagement? </a:t>
            </a:r>
          </a:p>
          <a:p>
            <a:endParaRPr lang="en-US" dirty="0"/>
          </a:p>
          <a:p>
            <a:endParaRPr lang="en-US" dirty="0"/>
          </a:p>
          <a:p>
            <a:endParaRPr lang="en-US" dirty="0"/>
          </a:p>
        </p:txBody>
      </p:sp>
      <p:sp>
        <p:nvSpPr>
          <p:cNvPr id="4" name="Content Placeholder 3">
            <a:extLst>
              <a:ext uri="{FF2B5EF4-FFF2-40B4-BE49-F238E27FC236}">
                <a16:creationId xmlns:a16="http://schemas.microsoft.com/office/drawing/2014/main" id="{EB7265D9-5507-7D4B-AE31-EA0882D83B23}"/>
              </a:ext>
            </a:extLst>
          </p:cNvPr>
          <p:cNvSpPr>
            <a:spLocks noGrp="1"/>
          </p:cNvSpPr>
          <p:nvPr>
            <p:ph sz="half" idx="3"/>
          </p:nvPr>
        </p:nvSpPr>
        <p:spPr>
          <a:xfrm>
            <a:off x="5180076" y="1787652"/>
            <a:ext cx="4375404" cy="4216539"/>
          </a:xfrm>
          <a:solidFill>
            <a:schemeClr val="bg1">
              <a:lumMod val="95000"/>
            </a:schemeClr>
          </a:solidFill>
        </p:spPr>
        <p:txBody>
          <a:bodyPr/>
          <a:lstStyle/>
          <a:p>
            <a:pPr algn="ctr"/>
            <a:r>
              <a:rPr lang="en-US" sz="2800" b="1" dirty="0"/>
              <a:t>VOTER REGISTRATION</a:t>
            </a:r>
          </a:p>
          <a:p>
            <a:endParaRPr lang="en-US" b="1" dirty="0"/>
          </a:p>
          <a:p>
            <a:r>
              <a:rPr lang="en-US" dirty="0"/>
              <a:t>How will you offer voter registration aligned with New York State’s procedures?</a:t>
            </a:r>
          </a:p>
          <a:p>
            <a:br>
              <a:rPr lang="en-US" dirty="0"/>
            </a:br>
            <a:r>
              <a:rPr lang="en-US" dirty="0"/>
              <a:t>On what days and times will registration be offered, or when will messages be included in communications or drop offs? </a:t>
            </a:r>
          </a:p>
          <a:p>
            <a:endParaRPr lang="en-US" dirty="0"/>
          </a:p>
          <a:p>
            <a:r>
              <a:rPr lang="en-US" dirty="0"/>
              <a:t>Who will be responsible for training staff and disseminating and collecting applications? </a:t>
            </a:r>
            <a:endParaRPr lang="en-US" sz="2800" dirty="0"/>
          </a:p>
          <a:p>
            <a:pPr algn="ctr"/>
            <a:endParaRPr lang="en-US" sz="2800" b="1" dirty="0"/>
          </a:p>
          <a:p>
            <a:pPr algn="ctr"/>
            <a:endParaRPr lang="en-US" sz="2800" b="1" dirty="0"/>
          </a:p>
        </p:txBody>
      </p:sp>
    </p:spTree>
    <p:extLst>
      <p:ext uri="{BB962C8B-B14F-4D97-AF65-F5344CB8AC3E}">
        <p14:creationId xmlns:p14="http://schemas.microsoft.com/office/powerpoint/2010/main" val="1443933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92054-1874-E74E-B250-39544151943A}"/>
              </a:ext>
            </a:extLst>
          </p:cNvPr>
          <p:cNvSpPr>
            <a:spLocks noGrp="1"/>
          </p:cNvSpPr>
          <p:nvPr>
            <p:ph type="title"/>
          </p:nvPr>
        </p:nvSpPr>
        <p:spPr>
          <a:xfrm>
            <a:off x="502920" y="310896"/>
            <a:ext cx="9052560" cy="738664"/>
          </a:xfrm>
        </p:spPr>
        <p:txBody>
          <a:bodyPr/>
          <a:lstStyle/>
          <a:p>
            <a:pPr algn="ctr"/>
            <a:r>
              <a:rPr lang="en-US" sz="4800" b="1" dirty="0"/>
              <a:t>Planning Questions </a:t>
            </a:r>
          </a:p>
        </p:txBody>
      </p:sp>
      <p:sp>
        <p:nvSpPr>
          <p:cNvPr id="3" name="Content Placeholder 2">
            <a:extLst>
              <a:ext uri="{FF2B5EF4-FFF2-40B4-BE49-F238E27FC236}">
                <a16:creationId xmlns:a16="http://schemas.microsoft.com/office/drawing/2014/main" id="{392BD8D9-D787-284A-BB14-2DCBB974C2A1}"/>
              </a:ext>
            </a:extLst>
          </p:cNvPr>
          <p:cNvSpPr>
            <a:spLocks noGrp="1"/>
          </p:cNvSpPr>
          <p:nvPr>
            <p:ph sz="half" idx="2"/>
          </p:nvPr>
        </p:nvSpPr>
        <p:spPr>
          <a:xfrm>
            <a:off x="502920" y="1787652"/>
            <a:ext cx="4375404" cy="4308872"/>
          </a:xfrm>
          <a:solidFill>
            <a:schemeClr val="bg1">
              <a:lumMod val="95000"/>
            </a:schemeClr>
          </a:solidFill>
        </p:spPr>
        <p:txBody>
          <a:bodyPr/>
          <a:lstStyle/>
          <a:p>
            <a:pPr algn="ctr"/>
            <a:r>
              <a:rPr lang="en-US" sz="2800" b="1" dirty="0"/>
              <a:t>ENGAGING CANDIDATES</a:t>
            </a:r>
            <a:endParaRPr lang="en-US" dirty="0"/>
          </a:p>
          <a:p>
            <a:endParaRPr lang="en-US" dirty="0"/>
          </a:p>
          <a:p>
            <a:r>
              <a:rPr lang="en-US" dirty="0"/>
              <a:t>Identify one or more races that’s important to your community, it could be a primary race.</a:t>
            </a:r>
          </a:p>
          <a:p>
            <a:endParaRPr lang="en-US" dirty="0"/>
          </a:p>
          <a:p>
            <a:r>
              <a:rPr lang="en-US" dirty="0"/>
              <a:t>Decide your approach: Candidate Forums, Candidate Appearances, Sharing Research, </a:t>
            </a:r>
          </a:p>
          <a:p>
            <a:r>
              <a:rPr lang="en-US" dirty="0"/>
              <a:t>Candidate Questionnaires, or Asking Questions at events.</a:t>
            </a:r>
            <a:br>
              <a:rPr lang="en-US" dirty="0"/>
            </a:br>
            <a:br>
              <a:rPr lang="en-US" dirty="0"/>
            </a:br>
            <a:endParaRPr lang="en-US" dirty="0"/>
          </a:p>
          <a:p>
            <a:endParaRPr lang="en-US" dirty="0"/>
          </a:p>
          <a:p>
            <a:endParaRPr lang="en-US" dirty="0"/>
          </a:p>
          <a:p>
            <a:endParaRPr lang="en-US" dirty="0"/>
          </a:p>
          <a:p>
            <a:endParaRPr lang="en-US" dirty="0"/>
          </a:p>
        </p:txBody>
      </p:sp>
      <p:sp>
        <p:nvSpPr>
          <p:cNvPr id="4" name="Content Placeholder 3">
            <a:extLst>
              <a:ext uri="{FF2B5EF4-FFF2-40B4-BE49-F238E27FC236}">
                <a16:creationId xmlns:a16="http://schemas.microsoft.com/office/drawing/2014/main" id="{EB7265D9-5507-7D4B-AE31-EA0882D83B23}"/>
              </a:ext>
            </a:extLst>
          </p:cNvPr>
          <p:cNvSpPr>
            <a:spLocks noGrp="1"/>
          </p:cNvSpPr>
          <p:nvPr>
            <p:ph sz="half" idx="3"/>
          </p:nvPr>
        </p:nvSpPr>
        <p:spPr>
          <a:xfrm>
            <a:off x="5180076" y="1787652"/>
            <a:ext cx="4375404" cy="4308872"/>
          </a:xfrm>
          <a:solidFill>
            <a:schemeClr val="bg1">
              <a:lumMod val="95000"/>
            </a:schemeClr>
          </a:solidFill>
        </p:spPr>
        <p:txBody>
          <a:bodyPr/>
          <a:lstStyle/>
          <a:p>
            <a:pPr algn="ctr"/>
            <a:r>
              <a:rPr lang="en-US" sz="2800" b="1" dirty="0"/>
              <a:t>GOTV &amp; ELECTION DAY</a:t>
            </a:r>
          </a:p>
          <a:p>
            <a:endParaRPr lang="en-US" dirty="0"/>
          </a:p>
          <a:p>
            <a:r>
              <a:rPr lang="en-US" dirty="0"/>
              <a:t>Craft social media and other digital messages for promoting early voting (by mail or in-person), relevant links, and hotlines for voters. </a:t>
            </a:r>
          </a:p>
          <a:p>
            <a:endParaRPr lang="en-US" dirty="0"/>
          </a:p>
          <a:p>
            <a:r>
              <a:rPr lang="en-US" dirty="0"/>
              <a:t>Schedule messages to run at least weekly during October (or month before a primary election date) and daily the week before the election. </a:t>
            </a:r>
          </a:p>
          <a:p>
            <a:endParaRPr lang="en-US" dirty="0"/>
          </a:p>
          <a:p>
            <a:r>
              <a:rPr lang="en-US" dirty="0"/>
              <a:t>How will you provide personal reminders? Consider if they will be in-person, by mail, or over the phone/text. </a:t>
            </a:r>
          </a:p>
          <a:p>
            <a:endParaRPr lang="en-US" b="1" dirty="0"/>
          </a:p>
        </p:txBody>
      </p:sp>
    </p:spTree>
    <p:extLst>
      <p:ext uri="{BB962C8B-B14F-4D97-AF65-F5344CB8AC3E}">
        <p14:creationId xmlns:p14="http://schemas.microsoft.com/office/powerpoint/2010/main" val="2763598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a:t>Agenda</a:t>
            </a:r>
          </a:p>
        </p:txBody>
      </p:sp>
      <p:sp>
        <p:nvSpPr>
          <p:cNvPr id="3" name="Text Placeholder 2"/>
          <p:cNvSpPr>
            <a:spLocks noGrp="1"/>
          </p:cNvSpPr>
          <p:nvPr>
            <p:ph type="body" idx="1"/>
          </p:nvPr>
        </p:nvSpPr>
        <p:spPr>
          <a:xfrm>
            <a:off x="457200" y="1219200"/>
            <a:ext cx="9052560" cy="6248400"/>
          </a:xfrm>
        </p:spPr>
        <p:txBody>
          <a:bodyPr/>
          <a:lstStyle/>
          <a:p>
            <a:r>
              <a:rPr lang="en-US" sz="3200" b="1" dirty="0"/>
              <a:t>Part One: Voting Matters</a:t>
            </a:r>
          </a:p>
          <a:p>
            <a:pPr>
              <a:buFontTx/>
              <a:buChar char="•"/>
            </a:pPr>
            <a:r>
              <a:rPr lang="en-US" sz="2000" dirty="0"/>
              <a:t> Civics Jeopardy Game</a:t>
            </a:r>
          </a:p>
          <a:p>
            <a:pPr>
              <a:buFontTx/>
              <a:buChar char="•"/>
            </a:pPr>
            <a:r>
              <a:rPr lang="en-US" sz="2000" dirty="0"/>
              <a:t> New York State Election Timeline</a:t>
            </a:r>
          </a:p>
          <a:p>
            <a:pPr>
              <a:buFontTx/>
              <a:buChar char="•"/>
            </a:pPr>
            <a:r>
              <a:rPr lang="en-US" sz="2000" dirty="0"/>
              <a:t> Small Group Activity</a:t>
            </a:r>
          </a:p>
          <a:p>
            <a:r>
              <a:rPr lang="en-US" sz="3200" b="1" dirty="0"/>
              <a:t>Part Two: Nonpartisan Power</a:t>
            </a:r>
          </a:p>
          <a:p>
            <a:pPr>
              <a:buFontTx/>
              <a:buChar char="•"/>
            </a:pPr>
            <a:r>
              <a:rPr lang="en-US" sz="2000" dirty="0"/>
              <a:t> Nonprofit Voter Engagement Model</a:t>
            </a:r>
          </a:p>
          <a:p>
            <a:pPr>
              <a:buFontTx/>
              <a:buChar char="•"/>
            </a:pPr>
            <a:r>
              <a:rPr lang="en-US" sz="2000" dirty="0"/>
              <a:t> Nonpartisan Dos and Don’ts</a:t>
            </a:r>
          </a:p>
          <a:p>
            <a:pPr>
              <a:buFontTx/>
              <a:buChar char="•"/>
            </a:pPr>
            <a:r>
              <a:rPr lang="en-US" sz="2000" dirty="0"/>
              <a:t> Discussion</a:t>
            </a:r>
          </a:p>
          <a:p>
            <a:r>
              <a:rPr lang="en-US" sz="3200" b="1" dirty="0"/>
              <a:t>Part Three: New York State Voting Rules</a:t>
            </a:r>
          </a:p>
          <a:p>
            <a:pPr>
              <a:buFont typeface="Arial"/>
              <a:buChar char="•"/>
            </a:pPr>
            <a:r>
              <a:rPr lang="en-US" dirty="0"/>
              <a:t> </a:t>
            </a:r>
            <a:r>
              <a:rPr lang="en-US" sz="2000" dirty="0"/>
              <a:t>New York State Voter Registration Rules</a:t>
            </a:r>
          </a:p>
          <a:p>
            <a:pPr>
              <a:buFontTx/>
              <a:buChar char="•"/>
            </a:pPr>
            <a:r>
              <a:rPr lang="en-US" sz="2000" dirty="0"/>
              <a:t> Frequently Asked Questions </a:t>
            </a:r>
          </a:p>
          <a:p>
            <a:pPr>
              <a:buFontTx/>
              <a:buChar char="•"/>
            </a:pPr>
            <a:r>
              <a:rPr lang="en-US" sz="2000" dirty="0"/>
              <a:t> Small Group Practice</a:t>
            </a:r>
          </a:p>
          <a:p>
            <a:r>
              <a:rPr lang="en-US" sz="3200" b="1" dirty="0"/>
              <a:t>Part Four: Get-Out-The-Vote Tips</a:t>
            </a:r>
          </a:p>
          <a:p>
            <a:pPr>
              <a:buFontTx/>
              <a:buChar char="•"/>
            </a:pPr>
            <a:r>
              <a:rPr lang="en-US" sz="2000" dirty="0"/>
              <a:t> Voter Research </a:t>
            </a:r>
          </a:p>
          <a:p>
            <a:pPr>
              <a:buFontTx/>
              <a:buChar char="•"/>
            </a:pPr>
            <a:r>
              <a:rPr lang="en-US" sz="2000" dirty="0"/>
              <a:t> Pledge Cards</a:t>
            </a:r>
          </a:p>
          <a:p>
            <a:pPr>
              <a:buFontTx/>
              <a:buChar char="•"/>
            </a:pPr>
            <a:r>
              <a:rPr lang="en-US" sz="2000" dirty="0"/>
              <a:t> Partnership Opportunities and Useful Websites</a:t>
            </a:r>
          </a:p>
          <a:p>
            <a:pPr>
              <a:buFontTx/>
              <a:buChar char="•"/>
            </a:pPr>
            <a:r>
              <a:rPr lang="en-US" sz="2000" dirty="0"/>
              <a:t> Planning </a:t>
            </a:r>
          </a:p>
          <a:p>
            <a:endParaRPr lang="en-US" dirty="0"/>
          </a:p>
          <a:p>
            <a:pPr>
              <a:buFontTx/>
              <a:buChar char="•"/>
            </a:pPr>
            <a:endParaRPr lang="en-US" dirty="0"/>
          </a:p>
          <a:p>
            <a:endParaRPr lang="en-US" dirty="0"/>
          </a:p>
          <a:p>
            <a:r>
              <a:rPr lang="en-US"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idx="4294967295"/>
          </p:nvPr>
        </p:nvSpPr>
        <p:spPr>
          <a:xfrm>
            <a:off x="0" y="2409825"/>
            <a:ext cx="10058400" cy="738188"/>
          </a:xfrm>
        </p:spPr>
        <p:txBody>
          <a:bodyPr/>
          <a:lstStyle/>
          <a:p>
            <a:pPr algn="ctr"/>
            <a:r>
              <a:rPr lang="en-US" sz="4800" b="1" dirty="0"/>
              <a:t>Part One: Voting Matters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477328"/>
          </a:xfrm>
        </p:spPr>
        <p:txBody>
          <a:bodyPr/>
          <a:lstStyle/>
          <a:p>
            <a:r>
              <a:rPr lang="en-US" sz="4800" b="1" dirty="0"/>
              <a:t>Civics Jeopardy</a:t>
            </a:r>
            <a:br>
              <a:rPr lang="en-US" sz="4800" b="1" dirty="0"/>
            </a:br>
            <a:endParaRPr lang="en-US" sz="4800" dirty="0"/>
          </a:p>
        </p:txBody>
      </p:sp>
      <p:sp>
        <p:nvSpPr>
          <p:cNvPr id="3" name="Text Placeholder 2"/>
          <p:cNvSpPr>
            <a:spLocks noGrp="1"/>
          </p:cNvSpPr>
          <p:nvPr>
            <p:ph type="body" idx="1"/>
          </p:nvPr>
        </p:nvSpPr>
        <p:spPr>
          <a:xfrm>
            <a:off x="502920" y="1219200"/>
            <a:ext cx="9052560" cy="6108430"/>
          </a:xfrm>
        </p:spPr>
        <p:txBody>
          <a:bodyPr/>
          <a:lstStyle/>
          <a:p>
            <a:endParaRPr lang="en-US" sz="3200" dirty="0"/>
          </a:p>
          <a:p>
            <a:pPr marL="342900" indent="-342900">
              <a:buAutoNum type="arabicPeriod"/>
            </a:pPr>
            <a:r>
              <a:rPr lang="en-US" sz="3200" dirty="0"/>
              <a:t>Definition</a:t>
            </a:r>
          </a:p>
          <a:p>
            <a:pPr marL="342900" indent="-342900">
              <a:buAutoNum type="arabicPeriod"/>
            </a:pPr>
            <a:r>
              <a:rPr lang="en-US" sz="3200" dirty="0"/>
              <a:t>Definition</a:t>
            </a:r>
          </a:p>
          <a:p>
            <a:pPr marL="342900" indent="-342900">
              <a:buAutoNum type="arabicPeriod"/>
            </a:pPr>
            <a:r>
              <a:rPr lang="en-US" sz="3200" dirty="0"/>
              <a:t>Definition</a:t>
            </a:r>
          </a:p>
          <a:p>
            <a:pPr marL="342900" indent="-342900">
              <a:buAutoNum type="arabicPeriod"/>
            </a:pPr>
            <a:r>
              <a:rPr lang="en-US" sz="3200" dirty="0"/>
              <a:t>Elections</a:t>
            </a:r>
          </a:p>
          <a:p>
            <a:pPr marL="342900" indent="-342900">
              <a:buAutoNum type="arabicPeriod"/>
            </a:pPr>
            <a:r>
              <a:rPr lang="en-US" sz="3200" dirty="0"/>
              <a:t>Elections</a:t>
            </a:r>
          </a:p>
          <a:p>
            <a:pPr marL="342900" indent="-342900">
              <a:buAutoNum type="arabicPeriod"/>
            </a:pPr>
            <a:r>
              <a:rPr lang="en-US" sz="3200" dirty="0"/>
              <a:t>Elections</a:t>
            </a:r>
          </a:p>
          <a:p>
            <a:pPr marL="342900" indent="-342900">
              <a:buAutoNum type="arabicPeriod"/>
            </a:pPr>
            <a:r>
              <a:rPr lang="en-US" sz="3200" dirty="0"/>
              <a:t>Politicians</a:t>
            </a:r>
          </a:p>
          <a:p>
            <a:pPr marL="342900" indent="-342900">
              <a:buAutoNum type="arabicPeriod"/>
            </a:pPr>
            <a:r>
              <a:rPr lang="en-US" sz="3200" dirty="0"/>
              <a:t>Politicians</a:t>
            </a:r>
          </a:p>
          <a:p>
            <a:pPr marL="342900" indent="-342900"/>
            <a:endParaRPr lang="en-US" dirty="0"/>
          </a:p>
          <a:p>
            <a:pPr marL="342900" indent="-342900">
              <a:buAutoNum type="arabicPeriod"/>
            </a:pPr>
            <a:endParaRPr lang="en-US" dirty="0"/>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C586687E-91D9-754D-BD0A-205F084B81F9}"/>
              </a:ext>
            </a:extLst>
          </p:cNvPr>
          <p:cNvGraphicFramePr/>
          <p:nvPr/>
        </p:nvGraphicFramePr>
        <p:xfrm>
          <a:off x="716115" y="1955699"/>
          <a:ext cx="8626171" cy="45666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160A8DA5-B07E-1A4B-90EC-BC437B6325BD}"/>
              </a:ext>
            </a:extLst>
          </p:cNvPr>
          <p:cNvSpPr txBox="1"/>
          <p:nvPr/>
        </p:nvSpPr>
        <p:spPr>
          <a:xfrm>
            <a:off x="716115" y="609600"/>
            <a:ext cx="8351685" cy="707886"/>
          </a:xfrm>
          <a:prstGeom prst="rect">
            <a:avLst/>
          </a:prstGeom>
          <a:noFill/>
        </p:spPr>
        <p:txBody>
          <a:bodyPr wrap="square" rtlCol="0">
            <a:spAutoFit/>
          </a:bodyPr>
          <a:lstStyle/>
          <a:p>
            <a:r>
              <a:rPr lang="en-US" sz="4000" b="1" dirty="0"/>
              <a:t>2022 New York State Election Timeline</a:t>
            </a:r>
          </a:p>
        </p:txBody>
      </p:sp>
    </p:spTree>
    <p:extLst>
      <p:ext uri="{BB962C8B-B14F-4D97-AF65-F5344CB8AC3E}">
        <p14:creationId xmlns:p14="http://schemas.microsoft.com/office/powerpoint/2010/main" val="437700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738664"/>
          </a:xfrm>
        </p:spPr>
        <p:txBody>
          <a:bodyPr/>
          <a:lstStyle/>
          <a:p>
            <a:r>
              <a:rPr lang="en-US" sz="4800" b="1" dirty="0"/>
              <a:t>Small Group Activity </a:t>
            </a:r>
          </a:p>
        </p:txBody>
      </p:sp>
      <p:sp>
        <p:nvSpPr>
          <p:cNvPr id="3" name="Text Placeholder 2"/>
          <p:cNvSpPr>
            <a:spLocks noGrp="1"/>
          </p:cNvSpPr>
          <p:nvPr>
            <p:ph type="body" idx="1"/>
          </p:nvPr>
        </p:nvSpPr>
        <p:spPr>
          <a:xfrm>
            <a:off x="502920" y="1787652"/>
            <a:ext cx="9052560" cy="4924424"/>
          </a:xfrm>
        </p:spPr>
        <p:txBody>
          <a:bodyPr/>
          <a:lstStyle/>
          <a:p>
            <a:r>
              <a:rPr lang="en-US" sz="3200" b="1" dirty="0"/>
              <a:t>TASK: </a:t>
            </a:r>
          </a:p>
          <a:p>
            <a:pPr marL="514350" indent="-514350">
              <a:buAutoNum type="arabicPeriod"/>
            </a:pPr>
            <a:r>
              <a:rPr lang="en-US" sz="3200" dirty="0"/>
              <a:t>Review the facts in the next few pages.</a:t>
            </a:r>
          </a:p>
          <a:p>
            <a:pPr marL="514350" indent="-514350">
              <a:buAutoNum type="arabicPeriod"/>
            </a:pPr>
            <a:r>
              <a:rPr lang="en-US" sz="3200" dirty="0"/>
              <a:t>List the questions you have.</a:t>
            </a:r>
          </a:p>
          <a:p>
            <a:pPr marL="514350" indent="-514350">
              <a:buAutoNum type="arabicPeriod"/>
            </a:pPr>
            <a:r>
              <a:rPr lang="en-US" sz="3200" dirty="0"/>
              <a:t>Select one fact that you think will be most useful to share with others to highlight the importance of voting in this year’s election.</a:t>
            </a:r>
          </a:p>
          <a:p>
            <a:pPr marL="514350" indent="-514350">
              <a:buAutoNum type="arabicPeriod"/>
            </a:pPr>
            <a:r>
              <a:rPr lang="en-US" sz="3200" dirty="0"/>
              <a:t>Identify someone to record the groups answers and report back to the entire group the fact the group chose and why. </a:t>
            </a:r>
          </a:p>
          <a:p>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en-US" sz="4800" b="1" dirty="0">
                <a:latin typeface="+mn-lt"/>
                <a:ea typeface="+mn-ea"/>
                <a:cs typeface="+mn-cs"/>
              </a:rPr>
              <a:t>Voting Profile - New York State</a:t>
            </a:r>
            <a:endParaRPr lang="en-US" sz="4800" b="1" dirty="0">
              <a:solidFill>
                <a:schemeClr val="tx1"/>
              </a:solidFill>
              <a:latin typeface="+mn-lt"/>
              <a:ea typeface="+mn-ea"/>
              <a:cs typeface="+mn-cs"/>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5030570"/>
              </p:ext>
            </p:extLst>
          </p:nvPr>
        </p:nvGraphicFramePr>
        <p:xfrm>
          <a:off x="0" y="1447800"/>
          <a:ext cx="10058400" cy="5872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02920" y="3799840"/>
            <a:ext cx="2011680" cy="1349372"/>
          </a:xfrm>
          <a:prstGeom prst="rect">
            <a:avLst/>
          </a:prstGeom>
          <a:noFill/>
        </p:spPr>
        <p:txBody>
          <a:bodyPr wrap="square" lIns="101882" tIns="50941" rIns="101882" bIns="50941" rtlCol="0">
            <a:spAutoFit/>
          </a:bodyPr>
          <a:lstStyle/>
          <a:p>
            <a:r>
              <a:rPr lang="en-US" sz="2700" b="1" dirty="0"/>
              <a:t>89%</a:t>
            </a:r>
          </a:p>
          <a:p>
            <a:r>
              <a:rPr lang="en-US" sz="2700" b="1" dirty="0"/>
              <a:t>Registration Rate</a:t>
            </a:r>
          </a:p>
        </p:txBody>
      </p:sp>
      <p:sp>
        <p:nvSpPr>
          <p:cNvPr id="6" name="TextBox 5"/>
          <p:cNvSpPr txBox="1"/>
          <p:nvPr/>
        </p:nvSpPr>
        <p:spPr>
          <a:xfrm>
            <a:off x="0" y="7495401"/>
            <a:ext cx="5638800" cy="276999"/>
          </a:xfrm>
          <a:prstGeom prst="rect">
            <a:avLst/>
          </a:prstGeom>
          <a:noFill/>
        </p:spPr>
        <p:txBody>
          <a:bodyPr wrap="square" rtlCol="0">
            <a:spAutoFit/>
          </a:bodyPr>
          <a:lstStyle/>
          <a:p>
            <a:r>
              <a:rPr lang="en-US" sz="1200" dirty="0"/>
              <a:t>Source: U.S. Elections Project and NYS Board of Elections  - Data for 2020</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7155</TotalTime>
  <Words>4576</Words>
  <Application>Microsoft Macintosh PowerPoint</Application>
  <PresentationFormat>Custom</PresentationFormat>
  <Paragraphs>484</Paragraphs>
  <Slides>34</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Office Theme</vt:lpstr>
      <vt:lpstr>PowerPoint Presentation</vt:lpstr>
      <vt:lpstr>New York Nonprofit  2022 Elections Training </vt:lpstr>
      <vt:lpstr>Introductions </vt:lpstr>
      <vt:lpstr>Agenda</vt:lpstr>
      <vt:lpstr>Part One: Voting Matters </vt:lpstr>
      <vt:lpstr>Civics Jeopardy </vt:lpstr>
      <vt:lpstr>PowerPoint Presentation</vt:lpstr>
      <vt:lpstr>Small Group Activity </vt:lpstr>
      <vt:lpstr>Voting Profile - New York State</vt:lpstr>
      <vt:lpstr>Voting Profile: Turnout</vt:lpstr>
      <vt:lpstr>PowerPoint Presentation</vt:lpstr>
      <vt:lpstr>Nonprofit Voter Engagement</vt:lpstr>
      <vt:lpstr>Being Nonpartisan – The One Rule</vt:lpstr>
      <vt:lpstr>8 Permissible Activities allowable on a nonpartisan basis </vt:lpstr>
      <vt:lpstr>What Staff Can Do</vt:lpstr>
      <vt:lpstr>Acceptable or Not?</vt:lpstr>
      <vt:lpstr>Question</vt:lpstr>
      <vt:lpstr>Part Three: New York State Voting Rules </vt:lpstr>
      <vt:lpstr>New York Voter Registration Form </vt:lpstr>
      <vt:lpstr>VOTER REGISTRATION FORM FAQ</vt:lpstr>
      <vt:lpstr>Voter Registration FAQ</vt:lpstr>
      <vt:lpstr>Voter Registration FAQ</vt:lpstr>
      <vt:lpstr>Voter Registration Tips and Practice </vt:lpstr>
      <vt:lpstr>Part Four: Get-Out-The-Vote Tips </vt:lpstr>
      <vt:lpstr>Voter Research </vt:lpstr>
      <vt:lpstr>Pledge Cards </vt:lpstr>
      <vt:lpstr>SOME ENGAGEMENT ACTIVITIES </vt:lpstr>
      <vt:lpstr>Sample Pledge Card</vt:lpstr>
      <vt:lpstr>PARTNERSHIP OPPORTUNITIES </vt:lpstr>
      <vt:lpstr>Useful Websites </vt:lpstr>
      <vt:lpstr>Voter Engagement Planning Questions</vt:lpstr>
      <vt:lpstr>Planning Questions </vt:lpstr>
      <vt:lpstr>Planning Questions </vt:lpstr>
      <vt:lpstr>Planning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Jim Young</cp:lastModifiedBy>
  <cp:revision>18</cp:revision>
  <dcterms:created xsi:type="dcterms:W3CDTF">2021-03-22T19:33:59Z</dcterms:created>
  <dcterms:modified xsi:type="dcterms:W3CDTF">2022-03-31T17:44:07Z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2021-02-10T00:00:00Z</vt:filetime>
  </property>
  <property fmtid="{D5CDD505-2E9C-101B-9397-08002B2CF9AE}" pid="3" name="Creator">
    <vt:lpwstr>PDFium</vt:lpwstr>
  </property>
  <property fmtid="{D5CDD505-2E9C-101B-9397-08002B2CF9AE}" pid="4" name="LastSaved">
    <vt:filetime>2021-02-10T00:00:00Z</vt:filetime>
  </property>
</Properties>
</file>